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94" r:id="rId3"/>
    <p:sldId id="295" r:id="rId4"/>
    <p:sldId id="296" r:id="rId5"/>
    <p:sldId id="300" r:id="rId6"/>
    <p:sldId id="297" r:id="rId7"/>
    <p:sldId id="301" r:id="rId8"/>
    <p:sldId id="302" r:id="rId9"/>
    <p:sldId id="303" r:id="rId10"/>
    <p:sldId id="305" r:id="rId11"/>
    <p:sldId id="308" r:id="rId12"/>
    <p:sldId id="309" r:id="rId13"/>
    <p:sldId id="292" r:id="rId14"/>
    <p:sldId id="298" r:id="rId15"/>
    <p:sldId id="306" r:id="rId16"/>
    <p:sldId id="307" r:id="rId17"/>
    <p:sldId id="311"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ABFCF23-3B69-468F-B69F-88F6DE6A72F2}" styleName="Stijl, gemiddeld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6327"/>
  </p:normalViewPr>
  <p:slideViewPr>
    <p:cSldViewPr snapToGrid="0">
      <p:cViewPr varScale="1">
        <p:scale>
          <a:sx n="128" d="100"/>
          <a:sy n="128" d="100"/>
        </p:scale>
        <p:origin x="7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853FB-4B67-554A-982B-B403031E1AF4}" type="datetimeFigureOut">
              <a:rPr lang="nl-NL" smtClean="0"/>
              <a:t>27-09-2022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DA802-C5A0-B245-9E59-A1CF21DCE100}" type="slidenum">
              <a:rPr lang="nl-NL" smtClean="0"/>
              <a:t>‹nr.›</a:t>
            </a:fld>
            <a:endParaRPr lang="nl-NL"/>
          </a:p>
        </p:txBody>
      </p:sp>
    </p:spTree>
    <p:extLst>
      <p:ext uri="{BB962C8B-B14F-4D97-AF65-F5344CB8AC3E}">
        <p14:creationId xmlns:p14="http://schemas.microsoft.com/office/powerpoint/2010/main" val="979519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koptekst 3"/>
          <p:cNvSpPr>
            <a:spLocks noGrp="1"/>
          </p:cNvSpPr>
          <p:nvPr>
            <p:ph type="hdr" sz="quarter"/>
          </p:nvPr>
        </p:nvSpPr>
        <p:spPr/>
        <p:txBody>
          <a:bodyPr/>
          <a:lstStyle/>
          <a:p>
            <a:r>
              <a:rPr lang="nl-NL"/>
              <a:t>Gemeenschapsvoorziening Susteren</a:t>
            </a:r>
            <a:endParaRPr lang="nl-NL" dirty="0"/>
          </a:p>
        </p:txBody>
      </p:sp>
      <p:sp>
        <p:nvSpPr>
          <p:cNvPr id="5" name="Tijdelijke aanduiding voor datum 4"/>
          <p:cNvSpPr>
            <a:spLocks noGrp="1"/>
          </p:cNvSpPr>
          <p:nvPr>
            <p:ph type="dt" idx="1"/>
          </p:nvPr>
        </p:nvSpPr>
        <p:spPr/>
        <p:txBody>
          <a:bodyPr/>
          <a:lstStyle/>
          <a:p>
            <a:r>
              <a:rPr lang="nl-NL"/>
              <a:t>12-1-2022</a:t>
            </a:r>
            <a:endParaRPr lang="nl-NL" dirty="0"/>
          </a:p>
        </p:txBody>
      </p:sp>
      <p:sp>
        <p:nvSpPr>
          <p:cNvPr id="6" name="Tijdelijke aanduiding voor dianummer 5"/>
          <p:cNvSpPr>
            <a:spLocks noGrp="1"/>
          </p:cNvSpPr>
          <p:nvPr>
            <p:ph type="sldNum" sz="quarter" idx="5"/>
          </p:nvPr>
        </p:nvSpPr>
        <p:spPr/>
        <p:txBody>
          <a:bodyPr/>
          <a:lstStyle/>
          <a:p>
            <a:fld id="{E71C24E2-26F8-46A5-9697-AE6A756F7A15}" type="slidenum">
              <a:rPr lang="nl-NL" smtClean="0"/>
              <a:t>13</a:t>
            </a:fld>
            <a:endParaRPr lang="nl-NL" dirty="0"/>
          </a:p>
        </p:txBody>
      </p:sp>
    </p:spTree>
    <p:extLst>
      <p:ext uri="{BB962C8B-B14F-4D97-AF65-F5344CB8AC3E}">
        <p14:creationId xmlns:p14="http://schemas.microsoft.com/office/powerpoint/2010/main" val="4123147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73D4ED-273B-15D5-A4F5-D3FCCEE76FF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CE636E1-E4DB-8EA8-8F65-9E2B64F693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E2AF538-DDCA-6AB3-A8FC-49EC62D93DCB}"/>
              </a:ext>
            </a:extLst>
          </p:cNvPr>
          <p:cNvSpPr>
            <a:spLocks noGrp="1"/>
          </p:cNvSpPr>
          <p:nvPr>
            <p:ph type="dt" sz="half" idx="10"/>
          </p:nvPr>
        </p:nvSpPr>
        <p:spPr/>
        <p:txBody>
          <a:bodyPr/>
          <a:lstStyle/>
          <a:p>
            <a:fld id="{4492DD2F-CBDA-8943-BFF7-88EDD7B442AF}" type="datetimeFigureOut">
              <a:rPr lang="nl-NL" smtClean="0"/>
              <a:t>27-09-2022</a:t>
            </a:fld>
            <a:endParaRPr lang="nl-NL"/>
          </a:p>
        </p:txBody>
      </p:sp>
      <p:sp>
        <p:nvSpPr>
          <p:cNvPr id="5" name="Tijdelijke aanduiding voor voettekst 4">
            <a:extLst>
              <a:ext uri="{FF2B5EF4-FFF2-40B4-BE49-F238E27FC236}">
                <a16:creationId xmlns:a16="http://schemas.microsoft.com/office/drawing/2014/main" id="{DE76FB07-088A-5087-0D91-549BDDD657C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7552E8F-9FF3-5CEF-B134-812A6AFCBEEA}"/>
              </a:ext>
            </a:extLst>
          </p:cNvPr>
          <p:cNvSpPr>
            <a:spLocks noGrp="1"/>
          </p:cNvSpPr>
          <p:nvPr>
            <p:ph type="sldNum" sz="quarter" idx="12"/>
          </p:nvPr>
        </p:nvSpPr>
        <p:spPr/>
        <p:txBody>
          <a:bodyPr/>
          <a:lstStyle/>
          <a:p>
            <a:fld id="{F57E8544-30BF-064B-A5A9-D0BD1F2037EE}" type="slidenum">
              <a:rPr lang="nl-NL" smtClean="0"/>
              <a:t>‹nr.›</a:t>
            </a:fld>
            <a:endParaRPr lang="nl-NL"/>
          </a:p>
        </p:txBody>
      </p:sp>
    </p:spTree>
    <p:extLst>
      <p:ext uri="{BB962C8B-B14F-4D97-AF65-F5344CB8AC3E}">
        <p14:creationId xmlns:p14="http://schemas.microsoft.com/office/powerpoint/2010/main" val="324675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B4FC77-FBA2-A45C-2B9A-AB7BF59A23E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5EB8F40-7586-128B-B2F3-CA8CE7CEA17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8533A47-9D0D-0350-C61A-5ACD698FF43B}"/>
              </a:ext>
            </a:extLst>
          </p:cNvPr>
          <p:cNvSpPr>
            <a:spLocks noGrp="1"/>
          </p:cNvSpPr>
          <p:nvPr>
            <p:ph type="dt" sz="half" idx="10"/>
          </p:nvPr>
        </p:nvSpPr>
        <p:spPr/>
        <p:txBody>
          <a:bodyPr/>
          <a:lstStyle/>
          <a:p>
            <a:fld id="{4492DD2F-CBDA-8943-BFF7-88EDD7B442AF}" type="datetimeFigureOut">
              <a:rPr lang="nl-NL" smtClean="0"/>
              <a:t>27-09-2022</a:t>
            </a:fld>
            <a:endParaRPr lang="nl-NL"/>
          </a:p>
        </p:txBody>
      </p:sp>
      <p:sp>
        <p:nvSpPr>
          <p:cNvPr id="5" name="Tijdelijke aanduiding voor voettekst 4">
            <a:extLst>
              <a:ext uri="{FF2B5EF4-FFF2-40B4-BE49-F238E27FC236}">
                <a16:creationId xmlns:a16="http://schemas.microsoft.com/office/drawing/2014/main" id="{995B3B90-EEC1-FA1A-A0E1-5A109360287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37C1B3A-EFA8-0930-5B58-7DCEA2D664B9}"/>
              </a:ext>
            </a:extLst>
          </p:cNvPr>
          <p:cNvSpPr>
            <a:spLocks noGrp="1"/>
          </p:cNvSpPr>
          <p:nvPr>
            <p:ph type="sldNum" sz="quarter" idx="12"/>
          </p:nvPr>
        </p:nvSpPr>
        <p:spPr/>
        <p:txBody>
          <a:bodyPr/>
          <a:lstStyle/>
          <a:p>
            <a:fld id="{F57E8544-30BF-064B-A5A9-D0BD1F2037EE}" type="slidenum">
              <a:rPr lang="nl-NL" smtClean="0"/>
              <a:t>‹nr.›</a:t>
            </a:fld>
            <a:endParaRPr lang="nl-NL"/>
          </a:p>
        </p:txBody>
      </p:sp>
    </p:spTree>
    <p:extLst>
      <p:ext uri="{BB962C8B-B14F-4D97-AF65-F5344CB8AC3E}">
        <p14:creationId xmlns:p14="http://schemas.microsoft.com/office/powerpoint/2010/main" val="579593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E404DA0-1DAC-6891-15AD-90AAB77BF79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BB26633B-52EE-4545-460E-21752108032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6E728B3-C964-83FF-F294-5D51407FA692}"/>
              </a:ext>
            </a:extLst>
          </p:cNvPr>
          <p:cNvSpPr>
            <a:spLocks noGrp="1"/>
          </p:cNvSpPr>
          <p:nvPr>
            <p:ph type="dt" sz="half" idx="10"/>
          </p:nvPr>
        </p:nvSpPr>
        <p:spPr/>
        <p:txBody>
          <a:bodyPr/>
          <a:lstStyle/>
          <a:p>
            <a:fld id="{4492DD2F-CBDA-8943-BFF7-88EDD7B442AF}" type="datetimeFigureOut">
              <a:rPr lang="nl-NL" smtClean="0"/>
              <a:t>27-09-2022</a:t>
            </a:fld>
            <a:endParaRPr lang="nl-NL"/>
          </a:p>
        </p:txBody>
      </p:sp>
      <p:sp>
        <p:nvSpPr>
          <p:cNvPr id="5" name="Tijdelijke aanduiding voor voettekst 4">
            <a:extLst>
              <a:ext uri="{FF2B5EF4-FFF2-40B4-BE49-F238E27FC236}">
                <a16:creationId xmlns:a16="http://schemas.microsoft.com/office/drawing/2014/main" id="{F2D01121-0708-CB5C-8BB3-61F486399C6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7B5F053-C02A-6CB0-9D82-FCEE9FE6D92F}"/>
              </a:ext>
            </a:extLst>
          </p:cNvPr>
          <p:cNvSpPr>
            <a:spLocks noGrp="1"/>
          </p:cNvSpPr>
          <p:nvPr>
            <p:ph type="sldNum" sz="quarter" idx="12"/>
          </p:nvPr>
        </p:nvSpPr>
        <p:spPr/>
        <p:txBody>
          <a:bodyPr/>
          <a:lstStyle/>
          <a:p>
            <a:fld id="{F57E8544-30BF-064B-A5A9-D0BD1F2037EE}" type="slidenum">
              <a:rPr lang="nl-NL" smtClean="0"/>
              <a:t>‹nr.›</a:t>
            </a:fld>
            <a:endParaRPr lang="nl-NL"/>
          </a:p>
        </p:txBody>
      </p:sp>
    </p:spTree>
    <p:extLst>
      <p:ext uri="{BB962C8B-B14F-4D97-AF65-F5344CB8AC3E}">
        <p14:creationId xmlns:p14="http://schemas.microsoft.com/office/powerpoint/2010/main" val="693893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1366BC-6702-A3D8-3E70-31E19678EE7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C370392-2794-6A5D-EB9A-6D8D6B77D1A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95B8F50-0298-0649-ED9F-167DF18BB6C4}"/>
              </a:ext>
            </a:extLst>
          </p:cNvPr>
          <p:cNvSpPr>
            <a:spLocks noGrp="1"/>
          </p:cNvSpPr>
          <p:nvPr>
            <p:ph type="dt" sz="half" idx="10"/>
          </p:nvPr>
        </p:nvSpPr>
        <p:spPr/>
        <p:txBody>
          <a:bodyPr/>
          <a:lstStyle/>
          <a:p>
            <a:fld id="{4492DD2F-CBDA-8943-BFF7-88EDD7B442AF}" type="datetimeFigureOut">
              <a:rPr lang="nl-NL" smtClean="0"/>
              <a:t>27-09-2022</a:t>
            </a:fld>
            <a:endParaRPr lang="nl-NL"/>
          </a:p>
        </p:txBody>
      </p:sp>
      <p:sp>
        <p:nvSpPr>
          <p:cNvPr id="5" name="Tijdelijke aanduiding voor voettekst 4">
            <a:extLst>
              <a:ext uri="{FF2B5EF4-FFF2-40B4-BE49-F238E27FC236}">
                <a16:creationId xmlns:a16="http://schemas.microsoft.com/office/drawing/2014/main" id="{A38F6D1F-C103-776A-CD36-AE78FDC9CEA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8DD0675-AB15-3AA1-FD6C-95588DE9EE77}"/>
              </a:ext>
            </a:extLst>
          </p:cNvPr>
          <p:cNvSpPr>
            <a:spLocks noGrp="1"/>
          </p:cNvSpPr>
          <p:nvPr>
            <p:ph type="sldNum" sz="quarter" idx="12"/>
          </p:nvPr>
        </p:nvSpPr>
        <p:spPr/>
        <p:txBody>
          <a:bodyPr/>
          <a:lstStyle/>
          <a:p>
            <a:fld id="{F57E8544-30BF-064B-A5A9-D0BD1F2037EE}" type="slidenum">
              <a:rPr lang="nl-NL" smtClean="0"/>
              <a:t>‹nr.›</a:t>
            </a:fld>
            <a:endParaRPr lang="nl-NL"/>
          </a:p>
        </p:txBody>
      </p:sp>
    </p:spTree>
    <p:extLst>
      <p:ext uri="{BB962C8B-B14F-4D97-AF65-F5344CB8AC3E}">
        <p14:creationId xmlns:p14="http://schemas.microsoft.com/office/powerpoint/2010/main" val="3545944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9E911-59DC-128A-C8B6-6ADB2D8BA13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5A3A6CBE-F51C-B91C-745D-4421371EFD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EC9F556-930D-6A55-B206-C401533A935E}"/>
              </a:ext>
            </a:extLst>
          </p:cNvPr>
          <p:cNvSpPr>
            <a:spLocks noGrp="1"/>
          </p:cNvSpPr>
          <p:nvPr>
            <p:ph type="dt" sz="half" idx="10"/>
          </p:nvPr>
        </p:nvSpPr>
        <p:spPr/>
        <p:txBody>
          <a:bodyPr/>
          <a:lstStyle/>
          <a:p>
            <a:fld id="{4492DD2F-CBDA-8943-BFF7-88EDD7B442AF}" type="datetimeFigureOut">
              <a:rPr lang="nl-NL" smtClean="0"/>
              <a:t>27-09-2022</a:t>
            </a:fld>
            <a:endParaRPr lang="nl-NL"/>
          </a:p>
        </p:txBody>
      </p:sp>
      <p:sp>
        <p:nvSpPr>
          <p:cNvPr id="5" name="Tijdelijke aanduiding voor voettekst 4">
            <a:extLst>
              <a:ext uri="{FF2B5EF4-FFF2-40B4-BE49-F238E27FC236}">
                <a16:creationId xmlns:a16="http://schemas.microsoft.com/office/drawing/2014/main" id="{EB26A41A-2B7B-70FE-BC82-6E961449299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AFEA14A-1A08-6AD6-8A88-6150EEC5BF87}"/>
              </a:ext>
            </a:extLst>
          </p:cNvPr>
          <p:cNvSpPr>
            <a:spLocks noGrp="1"/>
          </p:cNvSpPr>
          <p:nvPr>
            <p:ph type="sldNum" sz="quarter" idx="12"/>
          </p:nvPr>
        </p:nvSpPr>
        <p:spPr/>
        <p:txBody>
          <a:bodyPr/>
          <a:lstStyle/>
          <a:p>
            <a:fld id="{F57E8544-30BF-064B-A5A9-D0BD1F2037EE}" type="slidenum">
              <a:rPr lang="nl-NL" smtClean="0"/>
              <a:t>‹nr.›</a:t>
            </a:fld>
            <a:endParaRPr lang="nl-NL"/>
          </a:p>
        </p:txBody>
      </p:sp>
    </p:spTree>
    <p:extLst>
      <p:ext uri="{BB962C8B-B14F-4D97-AF65-F5344CB8AC3E}">
        <p14:creationId xmlns:p14="http://schemas.microsoft.com/office/powerpoint/2010/main" val="2680340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499981-2986-1D35-A6AC-79326DA430A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B2DB8AC-492E-2943-F5E7-74757269703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D0E0F32-D28E-42F2-9282-9A8C5D45CF2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3D06660-2E20-8B96-35EF-B381F0882951}"/>
              </a:ext>
            </a:extLst>
          </p:cNvPr>
          <p:cNvSpPr>
            <a:spLocks noGrp="1"/>
          </p:cNvSpPr>
          <p:nvPr>
            <p:ph type="dt" sz="half" idx="10"/>
          </p:nvPr>
        </p:nvSpPr>
        <p:spPr/>
        <p:txBody>
          <a:bodyPr/>
          <a:lstStyle/>
          <a:p>
            <a:fld id="{4492DD2F-CBDA-8943-BFF7-88EDD7B442AF}" type="datetimeFigureOut">
              <a:rPr lang="nl-NL" smtClean="0"/>
              <a:t>27-09-2022</a:t>
            </a:fld>
            <a:endParaRPr lang="nl-NL"/>
          </a:p>
        </p:txBody>
      </p:sp>
      <p:sp>
        <p:nvSpPr>
          <p:cNvPr id="6" name="Tijdelijke aanduiding voor voettekst 5">
            <a:extLst>
              <a:ext uri="{FF2B5EF4-FFF2-40B4-BE49-F238E27FC236}">
                <a16:creationId xmlns:a16="http://schemas.microsoft.com/office/drawing/2014/main" id="{CA463386-213B-60D1-A70F-BBD7A6CC0D0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4D735F3-F0BE-EBE2-BCAC-0430DAE65F8B}"/>
              </a:ext>
            </a:extLst>
          </p:cNvPr>
          <p:cNvSpPr>
            <a:spLocks noGrp="1"/>
          </p:cNvSpPr>
          <p:nvPr>
            <p:ph type="sldNum" sz="quarter" idx="12"/>
          </p:nvPr>
        </p:nvSpPr>
        <p:spPr/>
        <p:txBody>
          <a:bodyPr/>
          <a:lstStyle/>
          <a:p>
            <a:fld id="{F57E8544-30BF-064B-A5A9-D0BD1F2037EE}" type="slidenum">
              <a:rPr lang="nl-NL" smtClean="0"/>
              <a:t>‹nr.›</a:t>
            </a:fld>
            <a:endParaRPr lang="nl-NL"/>
          </a:p>
        </p:txBody>
      </p:sp>
    </p:spTree>
    <p:extLst>
      <p:ext uri="{BB962C8B-B14F-4D97-AF65-F5344CB8AC3E}">
        <p14:creationId xmlns:p14="http://schemas.microsoft.com/office/powerpoint/2010/main" val="1875130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6CEAE4-B434-0631-0B6E-372A1045A76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C2E0005-B66C-5012-4FB6-34858C8592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0F0F008-2910-4EA5-7B53-37CCBF5DD34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1034045-FA6C-6B6A-A85A-EA5E2EA491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A5E5AB54-E1F1-9039-C8DD-CB5F14DDFFE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EC38EAA-AE4F-0DAA-AA30-1446D416FA73}"/>
              </a:ext>
            </a:extLst>
          </p:cNvPr>
          <p:cNvSpPr>
            <a:spLocks noGrp="1"/>
          </p:cNvSpPr>
          <p:nvPr>
            <p:ph type="dt" sz="half" idx="10"/>
          </p:nvPr>
        </p:nvSpPr>
        <p:spPr/>
        <p:txBody>
          <a:bodyPr/>
          <a:lstStyle/>
          <a:p>
            <a:fld id="{4492DD2F-CBDA-8943-BFF7-88EDD7B442AF}" type="datetimeFigureOut">
              <a:rPr lang="nl-NL" smtClean="0"/>
              <a:t>27-09-2022</a:t>
            </a:fld>
            <a:endParaRPr lang="nl-NL"/>
          </a:p>
        </p:txBody>
      </p:sp>
      <p:sp>
        <p:nvSpPr>
          <p:cNvPr id="8" name="Tijdelijke aanduiding voor voettekst 7">
            <a:extLst>
              <a:ext uri="{FF2B5EF4-FFF2-40B4-BE49-F238E27FC236}">
                <a16:creationId xmlns:a16="http://schemas.microsoft.com/office/drawing/2014/main" id="{E883F065-06E4-92EE-BF29-02851DFA283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4332E75-976A-3D8A-3464-49B3D811E0B9}"/>
              </a:ext>
            </a:extLst>
          </p:cNvPr>
          <p:cNvSpPr>
            <a:spLocks noGrp="1"/>
          </p:cNvSpPr>
          <p:nvPr>
            <p:ph type="sldNum" sz="quarter" idx="12"/>
          </p:nvPr>
        </p:nvSpPr>
        <p:spPr/>
        <p:txBody>
          <a:bodyPr/>
          <a:lstStyle/>
          <a:p>
            <a:fld id="{F57E8544-30BF-064B-A5A9-D0BD1F2037EE}" type="slidenum">
              <a:rPr lang="nl-NL" smtClean="0"/>
              <a:t>‹nr.›</a:t>
            </a:fld>
            <a:endParaRPr lang="nl-NL"/>
          </a:p>
        </p:txBody>
      </p:sp>
    </p:spTree>
    <p:extLst>
      <p:ext uri="{BB962C8B-B14F-4D97-AF65-F5344CB8AC3E}">
        <p14:creationId xmlns:p14="http://schemas.microsoft.com/office/powerpoint/2010/main" val="4035701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6251BA-AF0B-D1F8-0C70-78DA30E112D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34EEB5A-B59C-66A3-5A4A-EB8B2B50F54A}"/>
              </a:ext>
            </a:extLst>
          </p:cNvPr>
          <p:cNvSpPr>
            <a:spLocks noGrp="1"/>
          </p:cNvSpPr>
          <p:nvPr>
            <p:ph type="dt" sz="half" idx="10"/>
          </p:nvPr>
        </p:nvSpPr>
        <p:spPr/>
        <p:txBody>
          <a:bodyPr/>
          <a:lstStyle/>
          <a:p>
            <a:fld id="{4492DD2F-CBDA-8943-BFF7-88EDD7B442AF}" type="datetimeFigureOut">
              <a:rPr lang="nl-NL" smtClean="0"/>
              <a:t>27-09-2022</a:t>
            </a:fld>
            <a:endParaRPr lang="nl-NL"/>
          </a:p>
        </p:txBody>
      </p:sp>
      <p:sp>
        <p:nvSpPr>
          <p:cNvPr id="4" name="Tijdelijke aanduiding voor voettekst 3">
            <a:extLst>
              <a:ext uri="{FF2B5EF4-FFF2-40B4-BE49-F238E27FC236}">
                <a16:creationId xmlns:a16="http://schemas.microsoft.com/office/drawing/2014/main" id="{72F2A920-75BA-9231-B580-F83D604D3E9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93626D4-E860-0C5C-AAC4-E2DBC3C9C7F3}"/>
              </a:ext>
            </a:extLst>
          </p:cNvPr>
          <p:cNvSpPr>
            <a:spLocks noGrp="1"/>
          </p:cNvSpPr>
          <p:nvPr>
            <p:ph type="sldNum" sz="quarter" idx="12"/>
          </p:nvPr>
        </p:nvSpPr>
        <p:spPr/>
        <p:txBody>
          <a:bodyPr/>
          <a:lstStyle/>
          <a:p>
            <a:fld id="{F57E8544-30BF-064B-A5A9-D0BD1F2037EE}" type="slidenum">
              <a:rPr lang="nl-NL" smtClean="0"/>
              <a:t>‹nr.›</a:t>
            </a:fld>
            <a:endParaRPr lang="nl-NL"/>
          </a:p>
        </p:txBody>
      </p:sp>
    </p:spTree>
    <p:extLst>
      <p:ext uri="{BB962C8B-B14F-4D97-AF65-F5344CB8AC3E}">
        <p14:creationId xmlns:p14="http://schemas.microsoft.com/office/powerpoint/2010/main" val="1975871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0B3C744-27F5-8492-28E7-11094880903F}"/>
              </a:ext>
            </a:extLst>
          </p:cNvPr>
          <p:cNvSpPr>
            <a:spLocks noGrp="1"/>
          </p:cNvSpPr>
          <p:nvPr>
            <p:ph type="dt" sz="half" idx="10"/>
          </p:nvPr>
        </p:nvSpPr>
        <p:spPr/>
        <p:txBody>
          <a:bodyPr/>
          <a:lstStyle/>
          <a:p>
            <a:fld id="{4492DD2F-CBDA-8943-BFF7-88EDD7B442AF}" type="datetimeFigureOut">
              <a:rPr lang="nl-NL" smtClean="0"/>
              <a:t>27-09-2022</a:t>
            </a:fld>
            <a:endParaRPr lang="nl-NL"/>
          </a:p>
        </p:txBody>
      </p:sp>
      <p:sp>
        <p:nvSpPr>
          <p:cNvPr id="3" name="Tijdelijke aanduiding voor voettekst 2">
            <a:extLst>
              <a:ext uri="{FF2B5EF4-FFF2-40B4-BE49-F238E27FC236}">
                <a16:creationId xmlns:a16="http://schemas.microsoft.com/office/drawing/2014/main" id="{956BAAE5-530E-6497-F431-1E1DECCD8D3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AE2CB77-0E31-F948-E774-8CB2D174212D}"/>
              </a:ext>
            </a:extLst>
          </p:cNvPr>
          <p:cNvSpPr>
            <a:spLocks noGrp="1"/>
          </p:cNvSpPr>
          <p:nvPr>
            <p:ph type="sldNum" sz="quarter" idx="12"/>
          </p:nvPr>
        </p:nvSpPr>
        <p:spPr/>
        <p:txBody>
          <a:bodyPr/>
          <a:lstStyle/>
          <a:p>
            <a:fld id="{F57E8544-30BF-064B-A5A9-D0BD1F2037EE}" type="slidenum">
              <a:rPr lang="nl-NL" smtClean="0"/>
              <a:t>‹nr.›</a:t>
            </a:fld>
            <a:endParaRPr lang="nl-NL"/>
          </a:p>
        </p:txBody>
      </p:sp>
    </p:spTree>
    <p:extLst>
      <p:ext uri="{BB962C8B-B14F-4D97-AF65-F5344CB8AC3E}">
        <p14:creationId xmlns:p14="http://schemas.microsoft.com/office/powerpoint/2010/main" val="3084402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E1C8B6-B7C9-27C7-8F23-6FCAF0F0FED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77081F9-787E-8610-83C2-D6D51556A6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B67D2AA6-AA8C-A57C-C424-B509BEB9EE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B2C50EE-3BB1-75E4-6039-A3208D390D4D}"/>
              </a:ext>
            </a:extLst>
          </p:cNvPr>
          <p:cNvSpPr>
            <a:spLocks noGrp="1"/>
          </p:cNvSpPr>
          <p:nvPr>
            <p:ph type="dt" sz="half" idx="10"/>
          </p:nvPr>
        </p:nvSpPr>
        <p:spPr/>
        <p:txBody>
          <a:bodyPr/>
          <a:lstStyle/>
          <a:p>
            <a:fld id="{4492DD2F-CBDA-8943-BFF7-88EDD7B442AF}" type="datetimeFigureOut">
              <a:rPr lang="nl-NL" smtClean="0"/>
              <a:t>27-09-2022</a:t>
            </a:fld>
            <a:endParaRPr lang="nl-NL"/>
          </a:p>
        </p:txBody>
      </p:sp>
      <p:sp>
        <p:nvSpPr>
          <p:cNvPr id="6" name="Tijdelijke aanduiding voor voettekst 5">
            <a:extLst>
              <a:ext uri="{FF2B5EF4-FFF2-40B4-BE49-F238E27FC236}">
                <a16:creationId xmlns:a16="http://schemas.microsoft.com/office/drawing/2014/main" id="{E0DC06DA-B2D9-DA2E-CD2B-145FE388605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D4F11E6-8A09-C92C-A450-338AFFD7A3B4}"/>
              </a:ext>
            </a:extLst>
          </p:cNvPr>
          <p:cNvSpPr>
            <a:spLocks noGrp="1"/>
          </p:cNvSpPr>
          <p:nvPr>
            <p:ph type="sldNum" sz="quarter" idx="12"/>
          </p:nvPr>
        </p:nvSpPr>
        <p:spPr/>
        <p:txBody>
          <a:bodyPr/>
          <a:lstStyle/>
          <a:p>
            <a:fld id="{F57E8544-30BF-064B-A5A9-D0BD1F2037EE}" type="slidenum">
              <a:rPr lang="nl-NL" smtClean="0"/>
              <a:t>‹nr.›</a:t>
            </a:fld>
            <a:endParaRPr lang="nl-NL"/>
          </a:p>
        </p:txBody>
      </p:sp>
    </p:spTree>
    <p:extLst>
      <p:ext uri="{BB962C8B-B14F-4D97-AF65-F5344CB8AC3E}">
        <p14:creationId xmlns:p14="http://schemas.microsoft.com/office/powerpoint/2010/main" val="365835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9C6006-5012-113E-E6E6-CA657433DD7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1FC5FC2-A969-B1E5-3F3A-780EE8679D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EA91BD1-16FB-1D04-FCDF-0345E6ABA2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C57D728-AA58-B688-2846-D38B39CA89F8}"/>
              </a:ext>
            </a:extLst>
          </p:cNvPr>
          <p:cNvSpPr>
            <a:spLocks noGrp="1"/>
          </p:cNvSpPr>
          <p:nvPr>
            <p:ph type="dt" sz="half" idx="10"/>
          </p:nvPr>
        </p:nvSpPr>
        <p:spPr/>
        <p:txBody>
          <a:bodyPr/>
          <a:lstStyle/>
          <a:p>
            <a:fld id="{4492DD2F-CBDA-8943-BFF7-88EDD7B442AF}" type="datetimeFigureOut">
              <a:rPr lang="nl-NL" smtClean="0"/>
              <a:t>27-09-2022</a:t>
            </a:fld>
            <a:endParaRPr lang="nl-NL"/>
          </a:p>
        </p:txBody>
      </p:sp>
      <p:sp>
        <p:nvSpPr>
          <p:cNvPr id="6" name="Tijdelijke aanduiding voor voettekst 5">
            <a:extLst>
              <a:ext uri="{FF2B5EF4-FFF2-40B4-BE49-F238E27FC236}">
                <a16:creationId xmlns:a16="http://schemas.microsoft.com/office/drawing/2014/main" id="{59F0E645-0F2C-5F54-18E1-40EAE7DF90A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5D9475C-C41F-93C9-8DA6-5168362866B1}"/>
              </a:ext>
            </a:extLst>
          </p:cNvPr>
          <p:cNvSpPr>
            <a:spLocks noGrp="1"/>
          </p:cNvSpPr>
          <p:nvPr>
            <p:ph type="sldNum" sz="quarter" idx="12"/>
          </p:nvPr>
        </p:nvSpPr>
        <p:spPr/>
        <p:txBody>
          <a:bodyPr/>
          <a:lstStyle/>
          <a:p>
            <a:fld id="{F57E8544-30BF-064B-A5A9-D0BD1F2037EE}" type="slidenum">
              <a:rPr lang="nl-NL" smtClean="0"/>
              <a:t>‹nr.›</a:t>
            </a:fld>
            <a:endParaRPr lang="nl-NL"/>
          </a:p>
        </p:txBody>
      </p:sp>
    </p:spTree>
    <p:extLst>
      <p:ext uri="{BB962C8B-B14F-4D97-AF65-F5344CB8AC3E}">
        <p14:creationId xmlns:p14="http://schemas.microsoft.com/office/powerpoint/2010/main" val="3839829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AE0CC00-2188-6311-D8A3-351D1E72AF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EC7C940-74CD-3E47-F299-2DDB2941B9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24DB233-2DC7-000B-20FE-2B7E365903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2DD2F-CBDA-8943-BFF7-88EDD7B442AF}" type="datetimeFigureOut">
              <a:rPr lang="nl-NL" smtClean="0"/>
              <a:t>27-09-2022</a:t>
            </a:fld>
            <a:endParaRPr lang="nl-NL"/>
          </a:p>
        </p:txBody>
      </p:sp>
      <p:sp>
        <p:nvSpPr>
          <p:cNvPr id="5" name="Tijdelijke aanduiding voor voettekst 4">
            <a:extLst>
              <a:ext uri="{FF2B5EF4-FFF2-40B4-BE49-F238E27FC236}">
                <a16:creationId xmlns:a16="http://schemas.microsoft.com/office/drawing/2014/main" id="{AA258437-17B5-A0DE-C24B-84C6E6CA2A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20EDFCF-C258-9080-D12B-B0E9F41B18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E8544-30BF-064B-A5A9-D0BD1F2037EE}" type="slidenum">
              <a:rPr lang="nl-NL" smtClean="0"/>
              <a:t>‹nr.›</a:t>
            </a:fld>
            <a:endParaRPr lang="nl-NL"/>
          </a:p>
        </p:txBody>
      </p:sp>
    </p:spTree>
    <p:extLst>
      <p:ext uri="{BB962C8B-B14F-4D97-AF65-F5344CB8AC3E}">
        <p14:creationId xmlns:p14="http://schemas.microsoft.com/office/powerpoint/2010/main" val="2793889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E4BCC0-1C4B-097B-A8E8-354605461BBF}"/>
              </a:ext>
            </a:extLst>
          </p:cNvPr>
          <p:cNvSpPr>
            <a:spLocks noGrp="1"/>
          </p:cNvSpPr>
          <p:nvPr>
            <p:ph type="ctrTitle"/>
          </p:nvPr>
        </p:nvSpPr>
        <p:spPr>
          <a:xfrm>
            <a:off x="1524000" y="1240971"/>
            <a:ext cx="9144000" cy="4348066"/>
          </a:xfrm>
        </p:spPr>
        <p:txBody>
          <a:bodyPr anchor="ctr">
            <a:normAutofit/>
          </a:bodyPr>
          <a:lstStyle/>
          <a:p>
            <a:pPr>
              <a:lnSpc>
                <a:spcPct val="150000"/>
              </a:lnSpc>
            </a:pPr>
            <a:r>
              <a:rPr lang="nl-NL" b="1" dirty="0"/>
              <a:t>Presentatie voortgang MFA Susteren</a:t>
            </a:r>
          </a:p>
        </p:txBody>
      </p:sp>
    </p:spTree>
    <p:extLst>
      <p:ext uri="{BB962C8B-B14F-4D97-AF65-F5344CB8AC3E}">
        <p14:creationId xmlns:p14="http://schemas.microsoft.com/office/powerpoint/2010/main" val="327965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038A20-39A9-7D10-35D4-1B44CDC5A845}"/>
              </a:ext>
            </a:extLst>
          </p:cNvPr>
          <p:cNvSpPr>
            <a:spLocks noGrp="1"/>
          </p:cNvSpPr>
          <p:nvPr>
            <p:ph type="title"/>
          </p:nvPr>
        </p:nvSpPr>
        <p:spPr>
          <a:xfrm>
            <a:off x="838200" y="38101"/>
            <a:ext cx="10515600" cy="866774"/>
          </a:xfrm>
        </p:spPr>
        <p:txBody>
          <a:bodyPr>
            <a:normAutofit/>
          </a:bodyPr>
          <a:lstStyle/>
          <a:p>
            <a:pPr algn="ctr"/>
            <a:r>
              <a:rPr lang="nl-NL" dirty="0"/>
              <a:t>Behoefte aan ruimte in de gewenste situatie</a:t>
            </a:r>
          </a:p>
        </p:txBody>
      </p:sp>
      <p:graphicFrame>
        <p:nvGraphicFramePr>
          <p:cNvPr id="9" name="Tijdelijke aanduiding voor inhoud 8">
            <a:extLst>
              <a:ext uri="{FF2B5EF4-FFF2-40B4-BE49-F238E27FC236}">
                <a16:creationId xmlns:a16="http://schemas.microsoft.com/office/drawing/2014/main" id="{7C169915-CF2D-3167-F5CE-A593099DC7BC}"/>
              </a:ext>
            </a:extLst>
          </p:cNvPr>
          <p:cNvGraphicFramePr>
            <a:graphicFrameLocks noGrp="1"/>
          </p:cNvGraphicFramePr>
          <p:nvPr>
            <p:ph idx="1"/>
            <p:extLst>
              <p:ext uri="{D42A27DB-BD31-4B8C-83A1-F6EECF244321}">
                <p14:modId xmlns:p14="http://schemas.microsoft.com/office/powerpoint/2010/main" val="717676777"/>
              </p:ext>
            </p:extLst>
          </p:nvPr>
        </p:nvGraphicFramePr>
        <p:xfrm>
          <a:off x="328423" y="904875"/>
          <a:ext cx="11584905" cy="5421420"/>
        </p:xfrm>
        <a:graphic>
          <a:graphicData uri="http://schemas.openxmlformats.org/drawingml/2006/table">
            <a:tbl>
              <a:tblPr firstRow="1" bandRow="1">
                <a:tableStyleId>{3B4B98B0-60AC-42C2-AFA5-B58CD77FA1E5}</a:tableStyleId>
              </a:tblPr>
              <a:tblGrid>
                <a:gridCol w="1297313">
                  <a:extLst>
                    <a:ext uri="{9D8B030D-6E8A-4147-A177-3AD203B41FA5}">
                      <a16:colId xmlns:a16="http://schemas.microsoft.com/office/drawing/2014/main" val="3454980067"/>
                    </a:ext>
                  </a:extLst>
                </a:gridCol>
                <a:gridCol w="1967757">
                  <a:extLst>
                    <a:ext uri="{9D8B030D-6E8A-4147-A177-3AD203B41FA5}">
                      <a16:colId xmlns:a16="http://schemas.microsoft.com/office/drawing/2014/main" val="2212191879"/>
                    </a:ext>
                  </a:extLst>
                </a:gridCol>
                <a:gridCol w="1663967">
                  <a:extLst>
                    <a:ext uri="{9D8B030D-6E8A-4147-A177-3AD203B41FA5}">
                      <a16:colId xmlns:a16="http://schemas.microsoft.com/office/drawing/2014/main" val="600646675"/>
                    </a:ext>
                  </a:extLst>
                </a:gridCol>
                <a:gridCol w="2300755">
                  <a:extLst>
                    <a:ext uri="{9D8B030D-6E8A-4147-A177-3AD203B41FA5}">
                      <a16:colId xmlns:a16="http://schemas.microsoft.com/office/drawing/2014/main" val="1753273035"/>
                    </a:ext>
                  </a:extLst>
                </a:gridCol>
                <a:gridCol w="1027179">
                  <a:extLst>
                    <a:ext uri="{9D8B030D-6E8A-4147-A177-3AD203B41FA5}">
                      <a16:colId xmlns:a16="http://schemas.microsoft.com/office/drawing/2014/main" val="3364839562"/>
                    </a:ext>
                  </a:extLst>
                </a:gridCol>
                <a:gridCol w="1663967">
                  <a:extLst>
                    <a:ext uri="{9D8B030D-6E8A-4147-A177-3AD203B41FA5}">
                      <a16:colId xmlns:a16="http://schemas.microsoft.com/office/drawing/2014/main" val="75331552"/>
                    </a:ext>
                  </a:extLst>
                </a:gridCol>
                <a:gridCol w="1663967">
                  <a:extLst>
                    <a:ext uri="{9D8B030D-6E8A-4147-A177-3AD203B41FA5}">
                      <a16:colId xmlns:a16="http://schemas.microsoft.com/office/drawing/2014/main" val="1790199234"/>
                    </a:ext>
                  </a:extLst>
                </a:gridCol>
              </a:tblGrid>
              <a:tr h="295275">
                <a:tc>
                  <a:txBody>
                    <a:bodyPr/>
                    <a:lstStyle/>
                    <a:p>
                      <a:pPr marL="144145" indent="-144145"/>
                      <a:r>
                        <a:rPr lang="nl-NL" sz="1200" dirty="0">
                          <a:effectLst/>
                        </a:rPr>
                        <a:t>Ruimte</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A</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B</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C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D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E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F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88972904"/>
                  </a:ext>
                </a:extLst>
              </a:tr>
              <a:tr h="292860">
                <a:tc>
                  <a:txBody>
                    <a:bodyPr/>
                    <a:lstStyle/>
                    <a:p>
                      <a:pPr marL="144145" indent="-144145"/>
                      <a:r>
                        <a:rPr lang="nl-NL" sz="1200" b="1" dirty="0">
                          <a:effectLst/>
                        </a:rPr>
                        <a:t>Functie  </a:t>
                      </a:r>
                      <a:endParaRPr lang="nl-NL" sz="12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tc>
                <a:tc>
                  <a:txBody>
                    <a:bodyPr/>
                    <a:lstStyle/>
                    <a:p>
                      <a:pPr indent="-144145" algn="ctr"/>
                      <a:r>
                        <a:rPr lang="nl-NL" sz="1200" i="1" dirty="0">
                          <a:effectLst/>
                        </a:rPr>
                        <a:t>Zaal</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i="1" dirty="0">
                          <a:effectLst/>
                        </a:rPr>
                        <a:t>Vergader</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i="1" dirty="0">
                          <a:effectLst/>
                        </a:rPr>
                        <a:t>Opslag</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i="1" dirty="0">
                          <a:effectLst/>
                        </a:rPr>
                        <a:t>Horeca</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i="1" dirty="0">
                          <a:effectLst/>
                        </a:rPr>
                        <a:t>Keuken</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i="1" dirty="0">
                          <a:effectLst/>
                        </a:rPr>
                        <a:t>Multifunctioneel </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073706853"/>
                  </a:ext>
                </a:extLst>
              </a:tr>
              <a:tr h="386149">
                <a:tc>
                  <a:txBody>
                    <a:bodyPr/>
                    <a:lstStyle/>
                    <a:p>
                      <a:pPr marL="144145" indent="-144145"/>
                      <a:r>
                        <a:rPr lang="nl-NL" sz="11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Zonnebloem</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indent="-144145" algn="ct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Activiteiten voor 125 pers. diverse middagen per jaar</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lgn="ct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Vergaderen 1x p/m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endParaRPr lang="nl-NL" sz="1100">
                        <a:effectLst/>
                        <a:latin typeface="Calibri" panose="020F0502020204030204" pitchFamily="34" charset="0"/>
                        <a:cs typeface="Times New Roman" panose="02020603050405020304" pitchFamily="18" charset="0"/>
                      </a:endParaRPr>
                    </a:p>
                  </a:txBody>
                  <a:tcPr anchor="ctr"/>
                </a:tc>
                <a:tc>
                  <a:txBody>
                    <a:bodyPr/>
                    <a:lstStyle/>
                    <a:p>
                      <a:pPr indent="-144145"/>
                      <a:endParaRPr lang="nl-NL" sz="1100">
                        <a:effectLst/>
                        <a:latin typeface="Calibri" panose="020F0502020204030204" pitchFamily="34" charset="0"/>
                        <a:cs typeface="Times New Roman" panose="02020603050405020304" pitchFamily="18" charset="0"/>
                      </a:endParaRPr>
                    </a:p>
                  </a:txBody>
                  <a:tcPr anchor="ctr"/>
                </a:tc>
                <a:tc>
                  <a:txBody>
                    <a:bodyPr/>
                    <a:lstStyle/>
                    <a:p>
                      <a:pPr indent="-144145"/>
                      <a:endParaRPr lang="nl-NL" sz="1100">
                        <a:effectLst/>
                        <a:latin typeface="Calibri" panose="020F0502020204030204" pitchFamily="34" charset="0"/>
                        <a:cs typeface="Times New Roman" panose="02020603050405020304" pitchFamily="18" charset="0"/>
                      </a:endParaRP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tc>
                <a:extLst>
                  <a:ext uri="{0D108BD9-81ED-4DB2-BD59-A6C34878D82A}">
                    <a16:rowId xmlns:a16="http://schemas.microsoft.com/office/drawing/2014/main" val="1327798710"/>
                  </a:ext>
                </a:extLst>
              </a:tr>
              <a:tr h="564615">
                <a:tc>
                  <a:txBody>
                    <a:bodyPr/>
                    <a:lstStyle/>
                    <a:p>
                      <a:pPr marL="144145" indent="-144145"/>
                      <a:r>
                        <a:rPr lang="nl-NL" sz="1100" i="1">
                          <a:effectLst/>
                          <a:latin typeface="Calibri" panose="020F0502020204030204" pitchFamily="34" charset="0"/>
                          <a:ea typeface="Calibri" panose="020F0502020204030204" pitchFamily="34" charset="0"/>
                          <a:cs typeface="Times New Roman" panose="02020603050405020304" pitchFamily="18" charset="0"/>
                        </a:rPr>
                        <a:t>Jongeren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Aparte zaal voor evenementen</a:t>
                      </a:r>
                    </a:p>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1 x p/m</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Vergaderruimte, repetities en workshops</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Opslagruimte voor verenigingen</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Apart horeca gedeelte</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Kleine functionele keuken</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tc>
                <a:extLst>
                  <a:ext uri="{0D108BD9-81ED-4DB2-BD59-A6C34878D82A}">
                    <a16:rowId xmlns:a16="http://schemas.microsoft.com/office/drawing/2014/main" val="1595053299"/>
                  </a:ext>
                </a:extLst>
              </a:tr>
              <a:tr h="386149">
                <a:tc>
                  <a:txBody>
                    <a:bodyPr/>
                    <a:lstStyle/>
                    <a:p>
                      <a:pPr marL="144145" indent="-144145"/>
                      <a:r>
                        <a:rPr lang="nl-NL" sz="11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Sumadi</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indent="-144145" algn="ct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Repetitieruimte</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indent="-144145" algn="ct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x p/w</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endParaRPr lang="nl-NL" sz="1100">
                        <a:effectLst/>
                        <a:latin typeface="Calibri" panose="020F0502020204030204" pitchFamily="34" charset="0"/>
                        <a:cs typeface="Times New Roman" panose="02020603050405020304" pitchFamily="18" charset="0"/>
                      </a:endParaRPr>
                    </a:p>
                  </a:txBody>
                  <a:tcPr anchor="ctr"/>
                </a:tc>
                <a:tc>
                  <a:txBody>
                    <a:bodyPr/>
                    <a:lstStyle/>
                    <a:p>
                      <a:pPr indent="-144145" algn="ct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Een kleine afsluitbare ruimte voor het Combo</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endParaRPr lang="nl-NL" sz="1100">
                        <a:effectLst/>
                        <a:latin typeface="Calibri" panose="020F0502020204030204" pitchFamily="34" charset="0"/>
                        <a:cs typeface="Times New Roman" panose="02020603050405020304" pitchFamily="18" charset="0"/>
                      </a:endParaRPr>
                    </a:p>
                  </a:txBody>
                  <a:tcPr anchor="ctr"/>
                </a:tc>
                <a:tc>
                  <a:txBody>
                    <a:bodyPr/>
                    <a:lstStyle/>
                    <a:p>
                      <a:pPr indent="-144145"/>
                      <a:endParaRPr lang="nl-NL" sz="1100">
                        <a:effectLst/>
                        <a:latin typeface="Calibri" panose="020F0502020204030204" pitchFamily="34" charset="0"/>
                        <a:cs typeface="Times New Roman" panose="02020603050405020304" pitchFamily="18" charset="0"/>
                      </a:endParaRP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tc>
                <a:extLst>
                  <a:ext uri="{0D108BD9-81ED-4DB2-BD59-A6C34878D82A}">
                    <a16:rowId xmlns:a16="http://schemas.microsoft.com/office/drawing/2014/main" val="722978493"/>
                  </a:ext>
                </a:extLst>
              </a:tr>
              <a:tr h="386149">
                <a:tc rowSpan="2">
                  <a:txBody>
                    <a:bodyPr/>
                    <a:lstStyle/>
                    <a:p>
                      <a:pPr marL="144145" indent="-144145"/>
                      <a:r>
                        <a:rPr lang="nl-NL" sz="1100" i="1" dirty="0">
                          <a:effectLst/>
                          <a:latin typeface="Calibri" panose="020F0502020204030204" pitchFamily="34" charset="0"/>
                          <a:ea typeface="Calibri" panose="020F0502020204030204" pitchFamily="34" charset="0"/>
                          <a:cs typeface="Times New Roman" panose="02020603050405020304" pitchFamily="18" charset="0"/>
                        </a:rPr>
                        <a:t>Harmonie</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rowSpan="2">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Repetitieruimte voor repetitie en kleine concerten</a:t>
                      </a:r>
                    </a:p>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4 x p/w</a:t>
                      </a:r>
                    </a:p>
                    <a:p>
                      <a:pPr indent="-144145" algn="ctr"/>
                      <a:r>
                        <a:rPr lang="nl-NL" sz="1100" b="1">
                          <a:effectLst/>
                          <a:latin typeface="Calibri" panose="020F0502020204030204" pitchFamily="34" charset="0"/>
                          <a:ea typeface="Calibri" panose="020F0502020204030204" pitchFamily="34" charset="0"/>
                          <a:cs typeface="Times New Roman" panose="02020603050405020304" pitchFamily="18" charset="0"/>
                        </a:rPr>
                        <a:t>150 – 200 m2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rowSpan="2">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Vergaderruimte</a:t>
                      </a:r>
                    </a:p>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1 x p/m</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Opslag slagwerk</a:t>
                      </a:r>
                    </a:p>
                    <a:p>
                      <a:pPr indent="-144145" algn="ctr"/>
                      <a:r>
                        <a:rPr lang="nl-NL" sz="1100" b="1">
                          <a:effectLst/>
                          <a:latin typeface="Calibri" panose="020F0502020204030204" pitchFamily="34" charset="0"/>
                          <a:ea typeface="Calibri" panose="020F0502020204030204" pitchFamily="34" charset="0"/>
                          <a:cs typeface="Times New Roman" panose="02020603050405020304" pitchFamily="18" charset="0"/>
                        </a:rPr>
                        <a:t>30 m2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rowSpan="2">
                  <a:txBody>
                    <a:bodyPr/>
                    <a:lstStyle/>
                    <a:p>
                      <a:pPr indent="-144145"/>
                      <a:endParaRPr lang="nl-NL" sz="1100">
                        <a:effectLst/>
                        <a:latin typeface="Calibri" panose="020F0502020204030204" pitchFamily="34" charset="0"/>
                        <a:cs typeface="Times New Roman" panose="02020603050405020304" pitchFamily="18" charset="0"/>
                      </a:endParaRPr>
                    </a:p>
                  </a:txBody>
                  <a:tcPr anchor="ctr"/>
                </a:tc>
                <a:tc rowSpan="2">
                  <a:txBody>
                    <a:bodyPr/>
                    <a:lstStyle/>
                    <a:p>
                      <a:pPr indent="-144145"/>
                      <a:endParaRPr lang="nl-NL" sz="1100">
                        <a:effectLst/>
                        <a:latin typeface="Calibri" panose="020F0502020204030204" pitchFamily="34" charset="0"/>
                        <a:cs typeface="Times New Roman" panose="02020603050405020304" pitchFamily="18" charset="0"/>
                      </a:endParaRPr>
                    </a:p>
                  </a:txBody>
                  <a:tcPr anchor="ctr"/>
                </a:tc>
                <a:tc rowSpan="2">
                  <a:txBody>
                    <a:bodyPr/>
                    <a:lstStyle/>
                    <a:p>
                      <a:pPr marL="9525" indent="-952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Leslokaal</a:t>
                      </a:r>
                    </a:p>
                    <a:p>
                      <a:pPr indent="-144145" algn="ctr"/>
                      <a:r>
                        <a:rPr lang="nl-NL" sz="1100" b="1" dirty="0">
                          <a:effectLst/>
                          <a:latin typeface="Calibri" panose="020F0502020204030204" pitchFamily="34" charset="0"/>
                          <a:ea typeface="Calibri" panose="020F0502020204030204" pitchFamily="34" charset="0"/>
                          <a:cs typeface="Times New Roman" panose="02020603050405020304" pitchFamily="18" charset="0"/>
                        </a:rPr>
                        <a:t>15-25 m2</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99324471"/>
                  </a:ext>
                </a:extLst>
              </a:tr>
              <a:tr h="564615">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Extra opslag voor reserve-instrumenten, archief, uniformen</a:t>
                      </a:r>
                    </a:p>
                  </a:txBody>
                  <a:tcPr anchor="ctr">
                    <a:solidFill>
                      <a:srgbClr val="4472C4">
                        <a:alpha val="20000"/>
                      </a:srgbClr>
                    </a:solidFill>
                  </a:tcPr>
                </a:tc>
                <a:tc vMerge="1">
                  <a:txBody>
                    <a:bodyPr/>
                    <a:lstStyle/>
                    <a:p>
                      <a:endParaRPr lang="nl-NL"/>
                    </a:p>
                  </a:txBody>
                  <a:tcPr/>
                </a:tc>
                <a:tc vMerge="1">
                  <a:txBody>
                    <a:bodyPr/>
                    <a:lstStyle/>
                    <a:p>
                      <a:endParaRPr lang="nl-NL"/>
                    </a:p>
                  </a:txBody>
                  <a:tcPr/>
                </a:tc>
                <a:tc vMerge="1">
                  <a:txBody>
                    <a:bodyPr/>
                    <a:lstStyle/>
                    <a:p>
                      <a:endParaRPr lang="nl-NL"/>
                    </a:p>
                  </a:txBody>
                  <a:tcPr/>
                </a:tc>
                <a:extLst>
                  <a:ext uri="{0D108BD9-81ED-4DB2-BD59-A6C34878D82A}">
                    <a16:rowId xmlns:a16="http://schemas.microsoft.com/office/drawing/2014/main" val="649587349"/>
                  </a:ext>
                </a:extLst>
              </a:tr>
              <a:tr h="1258605">
                <a:tc>
                  <a:txBody>
                    <a:bodyPr/>
                    <a:lstStyle/>
                    <a:p>
                      <a:pPr indent="3810"/>
                      <a:r>
                        <a:rPr lang="nl-NL" sz="11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Vereniging van Natuurvrienden Susteren</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oFill/>
                  </a:tcPr>
                </a:tc>
                <a:tc>
                  <a:txBody>
                    <a:bodyPr/>
                    <a:lstStyle/>
                    <a:p>
                      <a:pPr indent="-144145" algn="ctr"/>
                      <a:r>
                        <a:rPr lang="nl-NL"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Activiteiten 5 x per jaar </a:t>
                      </a:r>
                      <a:r>
                        <a:rPr lang="nl-NL"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120 p</a:t>
                      </a:r>
                      <a:r>
                        <a:rPr lang="nl-NL"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 max. + 1 x tentoonstelling</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noFill/>
                  </a:tcPr>
                </a:tc>
                <a:tc>
                  <a:txBody>
                    <a:bodyPr/>
                    <a:lstStyle/>
                    <a:p>
                      <a:pPr indent="-144145"/>
                      <a:endParaRPr lang="nl-NL" sz="1100" dirty="0">
                        <a:effectLst/>
                        <a:latin typeface="Calibri" panose="020F0502020204030204" pitchFamily="34" charset="0"/>
                        <a:cs typeface="Times New Roman" panose="02020603050405020304" pitchFamily="18" charset="0"/>
                      </a:endParaRPr>
                    </a:p>
                  </a:txBody>
                  <a:tcPr anchor="ctr">
                    <a:noFill/>
                  </a:tcPr>
                </a:tc>
                <a:tc>
                  <a:txBody>
                    <a:bodyPr/>
                    <a:lstStyle/>
                    <a:p>
                      <a:pPr indent="-144145" algn="ct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Goede opslagmogelijkheden voor objecten als archieven, boeken, video’s, films, foto’s en hulpmiddelen (computers, scanners, printer etc.)</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noFill/>
                  </a:tcPr>
                </a:tc>
                <a:tc>
                  <a:txBody>
                    <a:bodyPr/>
                    <a:lstStyle/>
                    <a:p>
                      <a:pPr indent="-144145" algn="ct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Act. ook de mogelijkheid tot horeca-gebruik. Stabiliteit in bezetting is wenselijk.</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noFill/>
                  </a:tcPr>
                </a:tc>
                <a:tc>
                  <a:txBody>
                    <a:bodyPr/>
                    <a:lstStyle/>
                    <a:p>
                      <a:pPr indent="-144145"/>
                      <a:endParaRPr lang="nl-NL" sz="1100">
                        <a:effectLst/>
                        <a:latin typeface="Calibri" panose="020F0502020204030204" pitchFamily="34" charset="0"/>
                        <a:cs typeface="Times New Roman" panose="02020603050405020304" pitchFamily="18" charset="0"/>
                      </a:endParaRPr>
                    </a:p>
                  </a:txBody>
                  <a:tcPr anchor="ctr">
                    <a:noFill/>
                  </a:tcPr>
                </a:tc>
                <a:tc>
                  <a:txBody>
                    <a:bodyPr/>
                    <a:lstStyle/>
                    <a:p>
                      <a:pPr indent="-144145" algn="ct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Een kleine ruimte voor de werkgroepen en het ontvangen van mensen.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indent="-144145" algn="ct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x p/w</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indent="-144145" algn="ctr"/>
                      <a:r>
                        <a:rPr lang="nl-NL"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30-35 m2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extLst>
                  <a:ext uri="{0D108BD9-81ED-4DB2-BD59-A6C34878D82A}">
                    <a16:rowId xmlns:a16="http://schemas.microsoft.com/office/drawing/2014/main" val="3090457721"/>
                  </a:ext>
                </a:extLst>
              </a:tr>
              <a:tr h="564615">
                <a:tc>
                  <a:txBody>
                    <a:bodyPr/>
                    <a:lstStyle/>
                    <a:p>
                      <a:pPr indent="3810"/>
                      <a:r>
                        <a:rPr lang="nl-NL" sz="1100" i="1" dirty="0">
                          <a:effectLst/>
                          <a:latin typeface="Calibri" panose="020F0502020204030204" pitchFamily="34" charset="0"/>
                          <a:ea typeface="Calibri" panose="020F0502020204030204" pitchFamily="34" charset="0"/>
                          <a:cs typeface="Times New Roman" panose="02020603050405020304" pitchFamily="18" charset="0"/>
                        </a:rPr>
                        <a:t>Bond van ouderen Mariaveld</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4472C4">
                        <a:alpha val="20000"/>
                      </a:srgbClr>
                    </a:solid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Activiteiten met ongeveer 80 leden</a:t>
                      </a:r>
                    </a:p>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1 x p/w en 6 x p/j</a:t>
                      </a:r>
                    </a:p>
                  </a:txBody>
                  <a:tcPr anchor="ctr">
                    <a:solidFill>
                      <a:srgbClr val="4472C4">
                        <a:alpha val="20000"/>
                      </a:srgbClr>
                    </a:solid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Vergaderen </a:t>
                      </a:r>
                    </a:p>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1x p/m</a:t>
                      </a:r>
                    </a:p>
                  </a:txBody>
                  <a:tcPr anchor="ctr">
                    <a:solidFill>
                      <a:srgbClr val="4472C4">
                        <a:alpha val="20000"/>
                      </a:srgbClr>
                    </a:solid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anchor="ctr">
                    <a:solidFill>
                      <a:srgbClr val="4472C4">
                        <a:alpha val="20000"/>
                      </a:srgbClr>
                    </a:solid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anchor="ctr">
                    <a:solidFill>
                      <a:srgbClr val="4472C4">
                        <a:alpha val="20000"/>
                      </a:srgbClr>
                    </a:solid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anchor="ctr">
                    <a:solidFill>
                      <a:srgbClr val="4472C4">
                        <a:alpha val="20000"/>
                      </a:srgbClr>
                    </a:solid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solidFill>
                      <a:srgbClr val="4472C4">
                        <a:alpha val="20000"/>
                      </a:srgbClr>
                    </a:solidFill>
                  </a:tcPr>
                </a:tc>
                <a:extLst>
                  <a:ext uri="{0D108BD9-81ED-4DB2-BD59-A6C34878D82A}">
                    <a16:rowId xmlns:a16="http://schemas.microsoft.com/office/drawing/2014/main" val="3908286233"/>
                  </a:ext>
                </a:extLst>
              </a:tr>
              <a:tr h="564615">
                <a:tc>
                  <a:txBody>
                    <a:bodyPr/>
                    <a:lstStyle/>
                    <a:p>
                      <a:pPr indent="3810"/>
                      <a:r>
                        <a:rPr lang="nl-NL" sz="1100" i="1" dirty="0">
                          <a:effectLst/>
                          <a:latin typeface="Calibri" panose="020F0502020204030204" pitchFamily="34" charset="0"/>
                          <a:ea typeface="Calibri" panose="020F0502020204030204" pitchFamily="34" charset="0"/>
                          <a:cs typeface="Times New Roman" panose="02020603050405020304" pitchFamily="18" charset="0"/>
                        </a:rPr>
                        <a:t>Stg. Kinderkookschool </a:t>
                      </a:r>
                    </a:p>
                  </a:txBody>
                  <a:tcPr>
                    <a:noFill/>
                  </a:tcPr>
                </a:tc>
                <a:tc>
                  <a:txBody>
                    <a:bodyPr/>
                    <a:lstStyle/>
                    <a:p>
                      <a:pPr indent="-144145" algn="ct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noFill/>
                  </a:tcPr>
                </a:tc>
                <a:tc>
                  <a:txBody>
                    <a:bodyPr/>
                    <a:lstStyle/>
                    <a:p>
                      <a:pPr indent="-144145" algn="ct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noFill/>
                  </a:tcPr>
                </a:tc>
                <a:tc>
                  <a:txBody>
                    <a:bodyPr/>
                    <a:lstStyle/>
                    <a:p>
                      <a:pPr indent="-144145" algn="ct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noFill/>
                  </a:tcPr>
                </a:tc>
                <a:tc>
                  <a:txBody>
                    <a:bodyPr/>
                    <a:lstStyle/>
                    <a:p>
                      <a:pPr indent="-144145" algn="ct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no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Keuken</a:t>
                      </a:r>
                    </a:p>
                  </a:txBody>
                  <a:tcPr anchor="ctr">
                    <a:no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Tafel om aan te eten</a:t>
                      </a:r>
                    </a:p>
                  </a:txBody>
                  <a:tcPr marL="0" marR="0" marT="0" marB="0" anchor="ctr">
                    <a:noFill/>
                  </a:tcPr>
                </a:tc>
                <a:extLst>
                  <a:ext uri="{0D108BD9-81ED-4DB2-BD59-A6C34878D82A}">
                    <a16:rowId xmlns:a16="http://schemas.microsoft.com/office/drawing/2014/main" val="1907521976"/>
                  </a:ext>
                </a:extLst>
              </a:tr>
            </a:tbl>
          </a:graphicData>
        </a:graphic>
      </p:graphicFrame>
    </p:spTree>
    <p:extLst>
      <p:ext uri="{BB962C8B-B14F-4D97-AF65-F5344CB8AC3E}">
        <p14:creationId xmlns:p14="http://schemas.microsoft.com/office/powerpoint/2010/main" val="4163945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038A20-39A9-7D10-35D4-1B44CDC5A845}"/>
              </a:ext>
            </a:extLst>
          </p:cNvPr>
          <p:cNvSpPr>
            <a:spLocks noGrp="1"/>
          </p:cNvSpPr>
          <p:nvPr>
            <p:ph type="title"/>
          </p:nvPr>
        </p:nvSpPr>
        <p:spPr>
          <a:xfrm>
            <a:off x="838200" y="38101"/>
            <a:ext cx="10515600" cy="866774"/>
          </a:xfrm>
        </p:spPr>
        <p:txBody>
          <a:bodyPr>
            <a:normAutofit/>
          </a:bodyPr>
          <a:lstStyle/>
          <a:p>
            <a:pPr algn="ctr"/>
            <a:r>
              <a:rPr lang="nl-NL" dirty="0"/>
              <a:t>Behoefte aan ruimte in de gewenste situatie</a:t>
            </a:r>
          </a:p>
        </p:txBody>
      </p:sp>
      <p:graphicFrame>
        <p:nvGraphicFramePr>
          <p:cNvPr id="9" name="Tijdelijke aanduiding voor inhoud 8">
            <a:extLst>
              <a:ext uri="{FF2B5EF4-FFF2-40B4-BE49-F238E27FC236}">
                <a16:creationId xmlns:a16="http://schemas.microsoft.com/office/drawing/2014/main" id="{7C169915-CF2D-3167-F5CE-A593099DC7BC}"/>
              </a:ext>
            </a:extLst>
          </p:cNvPr>
          <p:cNvGraphicFramePr>
            <a:graphicFrameLocks noGrp="1"/>
          </p:cNvGraphicFramePr>
          <p:nvPr>
            <p:ph idx="1"/>
            <p:extLst>
              <p:ext uri="{D42A27DB-BD31-4B8C-83A1-F6EECF244321}">
                <p14:modId xmlns:p14="http://schemas.microsoft.com/office/powerpoint/2010/main" val="427410419"/>
              </p:ext>
            </p:extLst>
          </p:nvPr>
        </p:nvGraphicFramePr>
        <p:xfrm>
          <a:off x="363201" y="904876"/>
          <a:ext cx="11288866" cy="5426256"/>
        </p:xfrm>
        <a:graphic>
          <a:graphicData uri="http://schemas.openxmlformats.org/drawingml/2006/table">
            <a:tbl>
              <a:tblPr firstRow="1" bandRow="1">
                <a:tableStyleId>{3B4B98B0-60AC-42C2-AFA5-B58CD77FA1E5}</a:tableStyleId>
              </a:tblPr>
              <a:tblGrid>
                <a:gridCol w="2433092">
                  <a:extLst>
                    <a:ext uri="{9D8B030D-6E8A-4147-A177-3AD203B41FA5}">
                      <a16:colId xmlns:a16="http://schemas.microsoft.com/office/drawing/2014/main" val="3454980067"/>
                    </a:ext>
                  </a:extLst>
                </a:gridCol>
                <a:gridCol w="2399271">
                  <a:extLst>
                    <a:ext uri="{9D8B030D-6E8A-4147-A177-3AD203B41FA5}">
                      <a16:colId xmlns:a16="http://schemas.microsoft.com/office/drawing/2014/main" val="2212191879"/>
                    </a:ext>
                  </a:extLst>
                </a:gridCol>
                <a:gridCol w="1079699">
                  <a:extLst>
                    <a:ext uri="{9D8B030D-6E8A-4147-A177-3AD203B41FA5}">
                      <a16:colId xmlns:a16="http://schemas.microsoft.com/office/drawing/2014/main" val="600646675"/>
                    </a:ext>
                  </a:extLst>
                </a:gridCol>
                <a:gridCol w="2203984">
                  <a:extLst>
                    <a:ext uri="{9D8B030D-6E8A-4147-A177-3AD203B41FA5}">
                      <a16:colId xmlns:a16="http://schemas.microsoft.com/office/drawing/2014/main" val="1753273035"/>
                    </a:ext>
                  </a:extLst>
                </a:gridCol>
                <a:gridCol w="983976">
                  <a:extLst>
                    <a:ext uri="{9D8B030D-6E8A-4147-A177-3AD203B41FA5}">
                      <a16:colId xmlns:a16="http://schemas.microsoft.com/office/drawing/2014/main" val="3364839562"/>
                    </a:ext>
                  </a:extLst>
                </a:gridCol>
                <a:gridCol w="594864">
                  <a:extLst>
                    <a:ext uri="{9D8B030D-6E8A-4147-A177-3AD203B41FA5}">
                      <a16:colId xmlns:a16="http://schemas.microsoft.com/office/drawing/2014/main" val="75331552"/>
                    </a:ext>
                  </a:extLst>
                </a:gridCol>
                <a:gridCol w="1593980">
                  <a:extLst>
                    <a:ext uri="{9D8B030D-6E8A-4147-A177-3AD203B41FA5}">
                      <a16:colId xmlns:a16="http://schemas.microsoft.com/office/drawing/2014/main" val="1790199234"/>
                    </a:ext>
                  </a:extLst>
                </a:gridCol>
              </a:tblGrid>
              <a:tr h="284439">
                <a:tc>
                  <a:txBody>
                    <a:bodyPr/>
                    <a:lstStyle/>
                    <a:p>
                      <a:pPr marL="144145" indent="-144145"/>
                      <a:r>
                        <a:rPr lang="nl-NL" sz="1200" dirty="0">
                          <a:effectLst/>
                        </a:rPr>
                        <a:t>Ruimte</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A</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B</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C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D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E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F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88972904"/>
                  </a:ext>
                </a:extLst>
              </a:tr>
              <a:tr h="282113">
                <a:tc>
                  <a:txBody>
                    <a:bodyPr/>
                    <a:lstStyle/>
                    <a:p>
                      <a:pPr marL="144145" indent="-144145"/>
                      <a:r>
                        <a:rPr lang="nl-NL" sz="1200" b="1" dirty="0">
                          <a:effectLst/>
                        </a:rPr>
                        <a:t>Functie  </a:t>
                      </a:r>
                      <a:endParaRPr lang="nl-NL" sz="12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tc>
                <a:tc>
                  <a:txBody>
                    <a:bodyPr/>
                    <a:lstStyle/>
                    <a:p>
                      <a:pPr indent="-144145" algn="ctr"/>
                      <a:r>
                        <a:rPr lang="nl-NL" sz="1200" i="1" dirty="0">
                          <a:effectLst/>
                        </a:rPr>
                        <a:t>Zaal</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i="1" dirty="0">
                          <a:effectLst/>
                        </a:rPr>
                        <a:t>Vergader</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i="1" dirty="0">
                          <a:effectLst/>
                        </a:rPr>
                        <a:t>Opslag</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i="1" dirty="0">
                          <a:effectLst/>
                        </a:rPr>
                        <a:t>Horeca</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i="1" dirty="0">
                          <a:effectLst/>
                        </a:rPr>
                        <a:t>Keuken</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i="1" dirty="0">
                          <a:effectLst/>
                        </a:rPr>
                        <a:t>Multifunctioneel </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073706853"/>
                  </a:ext>
                </a:extLst>
              </a:tr>
              <a:tr h="452102">
                <a:tc>
                  <a:txBody>
                    <a:bodyPr/>
                    <a:lstStyle/>
                    <a:p>
                      <a:pPr indent="3810"/>
                      <a:r>
                        <a:rPr lang="nl-NL" sz="11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Postzegelvereniging Gelre </a:t>
                      </a:r>
                      <a:r>
                        <a:rPr lang="nl-NL" sz="1100" i="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Gulick</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lgn="ct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Postzegelbeurs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indent="-144145" algn="ct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Incidenteel gebruik</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tc>
                <a:extLst>
                  <a:ext uri="{0D108BD9-81ED-4DB2-BD59-A6C34878D82A}">
                    <a16:rowId xmlns:a16="http://schemas.microsoft.com/office/drawing/2014/main" val="1327798710"/>
                  </a:ext>
                </a:extLst>
              </a:tr>
              <a:tr h="543896">
                <a:tc>
                  <a:txBody>
                    <a:bodyPr/>
                    <a:lstStyle/>
                    <a:p>
                      <a:pPr indent="3810"/>
                      <a:r>
                        <a:rPr lang="nl-NL" sz="1100" i="1" dirty="0">
                          <a:effectLst/>
                          <a:latin typeface="Calibri" panose="020F0502020204030204" pitchFamily="34" charset="0"/>
                          <a:ea typeface="Calibri" panose="020F0502020204030204" pitchFamily="34" charset="0"/>
                          <a:cs typeface="Times New Roman" panose="02020603050405020304" pitchFamily="18" charset="0"/>
                        </a:rPr>
                        <a:t>Stichting </a:t>
                      </a:r>
                      <a:r>
                        <a:rPr lang="nl-NL" sz="1100" i="1" dirty="0" err="1">
                          <a:effectLst/>
                          <a:latin typeface="Calibri" panose="020F0502020204030204" pitchFamily="34" charset="0"/>
                          <a:ea typeface="Calibri" panose="020F0502020204030204" pitchFamily="34" charset="0"/>
                          <a:cs typeface="Times New Roman" panose="02020603050405020304" pitchFamily="18" charset="0"/>
                        </a:rPr>
                        <a:t>Ziekendag</a:t>
                      </a:r>
                      <a:r>
                        <a:rPr lang="nl-NL" sz="1100" i="1" dirty="0">
                          <a:effectLst/>
                          <a:latin typeface="Calibri" panose="020F0502020204030204" pitchFamily="34" charset="0"/>
                          <a:ea typeface="Calibri" panose="020F0502020204030204" pitchFamily="34" charset="0"/>
                          <a:cs typeface="Times New Roman" panose="02020603050405020304" pitchFamily="18" charset="0"/>
                        </a:rPr>
                        <a:t> Groot Susteren</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Activiteit met vrijwilligers</a:t>
                      </a:r>
                    </a:p>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1 x p/j</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tc>
                <a:extLst>
                  <a:ext uri="{0D108BD9-81ED-4DB2-BD59-A6C34878D82A}">
                    <a16:rowId xmlns:a16="http://schemas.microsoft.com/office/drawing/2014/main" val="1595053299"/>
                  </a:ext>
                </a:extLst>
              </a:tr>
              <a:tr h="452102">
                <a:tc>
                  <a:txBody>
                    <a:bodyPr/>
                    <a:lstStyle/>
                    <a:p>
                      <a:pPr indent="3810"/>
                      <a:r>
                        <a:rPr lang="nl-NL" sz="11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Vrouwenbond Mariaveld</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lgn="ctr"/>
                      <a:r>
                        <a:rPr lang="nl-NL"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Activiteit met </a:t>
                      </a:r>
                      <a:r>
                        <a:rPr lang="nl-NL"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80 leden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indent="-144145" algn="ctr"/>
                      <a:r>
                        <a:rPr lang="nl-NL"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1 x p/m en lezing 2x p/j</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tc>
                <a:extLst>
                  <a:ext uri="{0D108BD9-81ED-4DB2-BD59-A6C34878D82A}">
                    <a16:rowId xmlns:a16="http://schemas.microsoft.com/office/drawing/2014/main" val="722978493"/>
                  </a:ext>
                </a:extLst>
              </a:tr>
              <a:tr h="371979">
                <a:tc>
                  <a:txBody>
                    <a:bodyPr/>
                    <a:lstStyle/>
                    <a:p>
                      <a:pPr indent="3810"/>
                      <a:r>
                        <a:rPr lang="nl-NL" sz="1100" i="1">
                          <a:effectLst/>
                          <a:latin typeface="Calibri" panose="020F0502020204030204" pitchFamily="34" charset="0"/>
                          <a:ea typeface="Calibri" panose="020F0502020204030204" pitchFamily="34" charset="0"/>
                          <a:cs typeface="Times New Roman" panose="02020603050405020304" pitchFamily="18" charset="0"/>
                        </a:rPr>
                        <a:t>VV Sportclub Susteren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lgn="ctr"/>
                      <a:r>
                        <a:rPr lang="nl-NL" sz="1100" dirty="0">
                          <a:effectLst/>
                          <a:latin typeface="Calibri" panose="020F0502020204030204" pitchFamily="34" charset="0"/>
                          <a:ea typeface="Calibri" panose="020F0502020204030204" pitchFamily="34" charset="0"/>
                          <a:cs typeface="Calibri" panose="020F0502020204030204" pitchFamily="34" charset="0"/>
                        </a:rPr>
                        <a:t>Jaarlijkse activiteiten</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tc>
                <a:extLst>
                  <a:ext uri="{0D108BD9-81ED-4DB2-BD59-A6C34878D82A}">
                    <a16:rowId xmlns:a16="http://schemas.microsoft.com/office/drawing/2014/main" val="3399324471"/>
                  </a:ext>
                </a:extLst>
              </a:tr>
              <a:tr h="629714">
                <a:tc>
                  <a:txBody>
                    <a:bodyPr/>
                    <a:lstStyle/>
                    <a:p>
                      <a:pPr indent="3810"/>
                      <a:r>
                        <a:rPr lang="nl-NL" sz="11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Bridgeclub</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lgn="ctr"/>
                      <a:r>
                        <a:rPr lang="nl-N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Competitie 1x p/w</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indent="-144145" algn="ctr"/>
                      <a:r>
                        <a:rPr lang="nl-N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Bridge middag 1x p/m</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indent="-144145" algn="ctr"/>
                      <a:r>
                        <a:rPr lang="nl-N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Bridgedrives paar keer p/j</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lgn="ctr"/>
                      <a:r>
                        <a:rPr lang="nl-N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Vergaderen</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indent="-144145" algn="ctr"/>
                      <a:r>
                        <a:rPr lang="nl-N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1 x p/m</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anchor="ctr">
                    <a:no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Opleidingslokaal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49587349"/>
                  </a:ext>
                </a:extLst>
              </a:tr>
              <a:tr h="767416">
                <a:tc rowSpan="2">
                  <a:txBody>
                    <a:bodyPr/>
                    <a:lstStyle/>
                    <a:p>
                      <a:pPr indent="3810"/>
                      <a:r>
                        <a:rPr lang="nl-NL" sz="1100" i="1" dirty="0">
                          <a:effectLst/>
                          <a:latin typeface="Calibri" panose="020F0502020204030204" pitchFamily="34" charset="0"/>
                          <a:ea typeface="Calibri" panose="020F0502020204030204" pitchFamily="34" charset="0"/>
                          <a:cs typeface="Times New Roman" panose="02020603050405020304" pitchFamily="18" charset="0"/>
                        </a:rPr>
                        <a:t>Toneel</a:t>
                      </a:r>
                    </a:p>
                  </a:txBody>
                  <a:tcPr anchor="ctr">
                    <a:solidFill>
                      <a:srgbClr val="4472C4">
                        <a:alpha val="20000"/>
                      </a:srgbClr>
                    </a:solidFill>
                  </a:tcPr>
                </a:tc>
                <a:tc rowSpan="2">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Repetitieruimte, zo groot mogelijk</a:t>
                      </a:r>
                    </a:p>
                    <a:p>
                      <a:pPr indent="-144145" algn="ctr"/>
                      <a:r>
                        <a:rPr lang="nl-NL" sz="1100" b="1" dirty="0">
                          <a:effectLst/>
                          <a:latin typeface="Calibri" panose="020F0502020204030204" pitchFamily="34" charset="0"/>
                          <a:ea typeface="Calibri" panose="020F0502020204030204" pitchFamily="34" charset="0"/>
                          <a:cs typeface="Times New Roman" panose="02020603050405020304" pitchFamily="18" charset="0"/>
                        </a:rPr>
                        <a:t>15x10 m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rgbClr val="4472C4">
                        <a:alpha val="20000"/>
                      </a:srgbClr>
                    </a:solidFill>
                  </a:tcPr>
                </a:tc>
                <a:tc rowSpan="2">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anchor="ctr">
                    <a:solidFill>
                      <a:srgbClr val="4472C4">
                        <a:alpha val="20000"/>
                      </a:srgbClr>
                    </a:solid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Opslag kleding + ruimte kledingherstel</a:t>
                      </a:r>
                    </a:p>
                    <a:p>
                      <a:pPr indent="-144145" algn="ctr"/>
                      <a:r>
                        <a:rPr lang="nl-NL" sz="1100" b="1" dirty="0">
                          <a:effectLst/>
                          <a:latin typeface="Calibri" panose="020F0502020204030204" pitchFamily="34" charset="0"/>
                          <a:ea typeface="Calibri" panose="020F0502020204030204" pitchFamily="34" charset="0"/>
                          <a:cs typeface="Times New Roman" panose="02020603050405020304" pitchFamily="18" charset="0"/>
                        </a:rPr>
                        <a:t> 200 &gt; m2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rgbClr val="4472C4">
                        <a:alpha val="20000"/>
                      </a:srgbClr>
                    </a:solidFill>
                  </a:tcPr>
                </a:tc>
                <a:tc rowSpan="2">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anchor="ctr">
                    <a:solidFill>
                      <a:srgbClr val="4472C4">
                        <a:alpha val="20000"/>
                      </a:srgbClr>
                    </a:solidFill>
                  </a:tcPr>
                </a:tc>
                <a:tc rowSpan="2">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anchor="ctr">
                    <a:solidFill>
                      <a:srgbClr val="4472C4">
                        <a:alpha val="20000"/>
                      </a:srgbClr>
                    </a:solidFill>
                  </a:tcPr>
                </a:tc>
                <a:tc rowSpan="2">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“Normaal" toneel</a:t>
                      </a:r>
                    </a:p>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met kleed- en schmink ruimte</a:t>
                      </a:r>
                    </a:p>
                  </a:txBody>
                  <a:tcPr marL="0" marR="0" marT="0" marB="0" anchor="ctr">
                    <a:solidFill>
                      <a:srgbClr val="4472C4">
                        <a:alpha val="20000"/>
                      </a:srgbClr>
                    </a:solidFill>
                  </a:tcPr>
                </a:tc>
                <a:extLst>
                  <a:ext uri="{0D108BD9-81ED-4DB2-BD59-A6C34878D82A}">
                    <a16:rowId xmlns:a16="http://schemas.microsoft.com/office/drawing/2014/main" val="3090457721"/>
                  </a:ext>
                </a:extLst>
              </a:tr>
              <a:tr h="543896">
                <a:tc vMerge="1">
                  <a:txBody>
                    <a:bodyPr/>
                    <a:lstStyle/>
                    <a:p>
                      <a:endParaRPr lang="nl-NL"/>
                    </a:p>
                  </a:txBody>
                  <a:tcPr>
                    <a:solidFill>
                      <a:srgbClr val="4472C4">
                        <a:alpha val="20000"/>
                      </a:srgbClr>
                    </a:solidFill>
                  </a:tcPr>
                </a:tc>
                <a:tc vMerge="1">
                  <a:txBody>
                    <a:bodyPr/>
                    <a:lstStyle/>
                    <a:p>
                      <a:endParaRPr lang="nl-NL"/>
                    </a:p>
                  </a:txBody>
                  <a:tcPr>
                    <a:solidFill>
                      <a:srgbClr val="4472C4">
                        <a:alpha val="20000"/>
                      </a:srgbClr>
                    </a:solidFill>
                  </a:tcPr>
                </a:tc>
                <a:tc vMerge="1">
                  <a:txBody>
                    <a:bodyPr/>
                    <a:lstStyle/>
                    <a:p>
                      <a:endParaRPr lang="nl-NL"/>
                    </a:p>
                  </a:txBody>
                  <a:tcPr>
                    <a:solidFill>
                      <a:srgbClr val="4472C4">
                        <a:alpha val="20000"/>
                      </a:srgbClr>
                    </a:solid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Opslag </a:t>
                      </a:r>
                      <a:r>
                        <a:rPr lang="nl-NL" sz="1100" dirty="0" err="1">
                          <a:effectLst/>
                          <a:latin typeface="Calibri" panose="020F0502020204030204" pitchFamily="34" charset="0"/>
                          <a:ea typeface="Calibri" panose="020F0502020204030204" pitchFamily="34" charset="0"/>
                          <a:cs typeface="Times New Roman" panose="02020603050405020304" pitchFamily="18" charset="0"/>
                        </a:rPr>
                        <a:t>rekwiesiete</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indent="-144145" algn="ctr"/>
                      <a:r>
                        <a:rPr lang="nl-NL" sz="1100" b="1" dirty="0">
                          <a:effectLst/>
                          <a:latin typeface="Calibri" panose="020F0502020204030204" pitchFamily="34" charset="0"/>
                          <a:ea typeface="Calibri" panose="020F0502020204030204" pitchFamily="34" charset="0"/>
                          <a:cs typeface="Times New Roman" panose="02020603050405020304" pitchFamily="18" charset="0"/>
                        </a:rPr>
                        <a:t>min. 20 m2</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rgbClr val="4472C4">
                        <a:alpha val="20000"/>
                      </a:srgbClr>
                    </a:solidFill>
                  </a:tcPr>
                </a:tc>
                <a:tc vMerge="1">
                  <a:txBody>
                    <a:bodyPr/>
                    <a:lstStyle/>
                    <a:p>
                      <a:endParaRPr lang="nl-NL"/>
                    </a:p>
                  </a:txBody>
                  <a:tcPr>
                    <a:solidFill>
                      <a:srgbClr val="4472C4">
                        <a:alpha val="20000"/>
                      </a:srgbClr>
                    </a:solidFill>
                  </a:tcPr>
                </a:tc>
                <a:tc vMerge="1">
                  <a:txBody>
                    <a:bodyPr/>
                    <a:lstStyle/>
                    <a:p>
                      <a:endParaRPr lang="nl-NL"/>
                    </a:p>
                  </a:txBody>
                  <a:tcPr>
                    <a:solidFill>
                      <a:srgbClr val="4472C4">
                        <a:alpha val="20000"/>
                      </a:srgbClr>
                    </a:solidFill>
                  </a:tcPr>
                </a:tc>
                <a:tc vMerge="1">
                  <a:txBody>
                    <a:bodyPr/>
                    <a:lstStyle/>
                    <a:p>
                      <a:endParaRPr lang="nl-NL"/>
                    </a:p>
                  </a:txBody>
                  <a:tcPr>
                    <a:solidFill>
                      <a:srgbClr val="4472C4">
                        <a:alpha val="20000"/>
                      </a:srgbClr>
                    </a:solidFill>
                  </a:tcPr>
                </a:tc>
                <a:extLst>
                  <a:ext uri="{0D108BD9-81ED-4DB2-BD59-A6C34878D82A}">
                    <a16:rowId xmlns:a16="http://schemas.microsoft.com/office/drawing/2014/main" val="3908286233"/>
                  </a:ext>
                </a:extLst>
              </a:tr>
              <a:tr h="465980">
                <a:tc>
                  <a:txBody>
                    <a:bodyPr/>
                    <a:lstStyle/>
                    <a:p>
                      <a:pPr indent="3810"/>
                      <a:r>
                        <a:rPr lang="nl-NL" sz="11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Buurtvereniging Munsterveld</a:t>
                      </a:r>
                      <a:endParaRPr lang="nl-NL" sz="1100" i="1"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noFill/>
                  </a:tcPr>
                </a:tc>
                <a:tc>
                  <a:txBody>
                    <a:bodyPr/>
                    <a:lstStyle/>
                    <a:p>
                      <a:pPr indent="-144145" algn="ctr"/>
                      <a:r>
                        <a:rPr lang="nl-NL"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Binnen activiteiten voor 80 p</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no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anchor="ctr">
                    <a:no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anchor="ctr">
                    <a:no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anchor="ctr">
                    <a:noFill/>
                  </a:tcP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no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noFill/>
                  </a:tcPr>
                </a:tc>
                <a:extLst>
                  <a:ext uri="{0D108BD9-81ED-4DB2-BD59-A6C34878D82A}">
                    <a16:rowId xmlns:a16="http://schemas.microsoft.com/office/drawing/2014/main" val="328344637"/>
                  </a:ext>
                </a:extLst>
              </a:tr>
              <a:tr h="632619">
                <a:tc>
                  <a:txBody>
                    <a:bodyPr/>
                    <a:lstStyle/>
                    <a:p>
                      <a:pPr indent="3810"/>
                      <a:r>
                        <a:rPr lang="nl-NL" sz="1100" i="1" dirty="0">
                          <a:effectLst/>
                          <a:latin typeface="Calibri" panose="020F0502020204030204" pitchFamily="34" charset="0"/>
                          <a:ea typeface="Calibri" panose="020F0502020204030204" pitchFamily="34" charset="0"/>
                          <a:cs typeface="Calibri" panose="020F0502020204030204" pitchFamily="34" charset="0"/>
                        </a:rPr>
                        <a:t>BV ’t </a:t>
                      </a:r>
                      <a:r>
                        <a:rPr lang="nl-NL" sz="1100" i="1" dirty="0" err="1">
                          <a:effectLst/>
                          <a:latin typeface="Calibri" panose="020F0502020204030204" pitchFamily="34" charset="0"/>
                          <a:ea typeface="Calibri" panose="020F0502020204030204" pitchFamily="34" charset="0"/>
                          <a:cs typeface="Calibri" panose="020F0502020204030204" pitchFamily="34" charset="0"/>
                        </a:rPr>
                        <a:t>Heuls</a:t>
                      </a:r>
                      <a:endParaRPr lang="nl-NL" sz="1100" i="1"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rgbClr val="4472C4">
                        <a:alpha val="20000"/>
                      </a:srgbClr>
                    </a:solidFill>
                  </a:tcPr>
                </a:tc>
                <a:tc>
                  <a:txBody>
                    <a:bodyPr/>
                    <a:lstStyle/>
                    <a:p>
                      <a:pPr indent="-144145" algn="ctr"/>
                      <a:r>
                        <a:rPr lang="nl-NL" sz="1100" dirty="0">
                          <a:effectLst/>
                          <a:latin typeface="Calibri" panose="020F0502020204030204" pitchFamily="34" charset="0"/>
                          <a:ea typeface="Calibri" panose="020F0502020204030204" pitchFamily="34" charset="0"/>
                          <a:cs typeface="Calibri" panose="020F0502020204030204" pitchFamily="34" charset="0"/>
                        </a:rPr>
                        <a:t>Activiteiten van 20 tot 75 personen</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rgbClr val="4472C4">
                        <a:alpha val="20000"/>
                      </a:srgbClr>
                    </a:solid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Overlegmomenten bestuur</a:t>
                      </a:r>
                    </a:p>
                  </a:txBody>
                  <a:tcPr anchor="ctr">
                    <a:solidFill>
                      <a:srgbClr val="4472C4">
                        <a:alpha val="20000"/>
                      </a:srgbClr>
                    </a:solid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anchor="ctr">
                    <a:solidFill>
                      <a:srgbClr val="4472C4">
                        <a:alpha val="20000"/>
                      </a:srgbClr>
                    </a:solid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Keuken </a:t>
                      </a:r>
                    </a:p>
                  </a:txBody>
                  <a:tcPr anchor="ctr">
                    <a:solidFill>
                      <a:srgbClr val="4472C4">
                        <a:alpha val="20000"/>
                      </a:srgbClr>
                    </a:solid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anchor="ctr">
                    <a:solidFill>
                      <a:srgbClr val="4472C4">
                        <a:alpha val="20000"/>
                      </a:srgbClr>
                    </a:solidFill>
                  </a:tcPr>
                </a:tc>
                <a:tc>
                  <a:txBody>
                    <a:bodyPr/>
                    <a:lstStyle/>
                    <a:p>
                      <a:pPr indent="-144145" algn="ct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solidFill>
                      <a:srgbClr val="4472C4">
                        <a:alpha val="20000"/>
                      </a:srgbClr>
                    </a:solidFill>
                  </a:tcPr>
                </a:tc>
                <a:extLst>
                  <a:ext uri="{0D108BD9-81ED-4DB2-BD59-A6C34878D82A}">
                    <a16:rowId xmlns:a16="http://schemas.microsoft.com/office/drawing/2014/main" val="3934646155"/>
                  </a:ext>
                </a:extLst>
              </a:tr>
            </a:tbl>
          </a:graphicData>
        </a:graphic>
      </p:graphicFrame>
    </p:spTree>
    <p:extLst>
      <p:ext uri="{BB962C8B-B14F-4D97-AF65-F5344CB8AC3E}">
        <p14:creationId xmlns:p14="http://schemas.microsoft.com/office/powerpoint/2010/main" val="2128947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038A20-39A9-7D10-35D4-1B44CDC5A845}"/>
              </a:ext>
            </a:extLst>
          </p:cNvPr>
          <p:cNvSpPr>
            <a:spLocks noGrp="1"/>
          </p:cNvSpPr>
          <p:nvPr>
            <p:ph type="title"/>
          </p:nvPr>
        </p:nvSpPr>
        <p:spPr>
          <a:xfrm>
            <a:off x="838200" y="38101"/>
            <a:ext cx="10515600" cy="866774"/>
          </a:xfrm>
        </p:spPr>
        <p:txBody>
          <a:bodyPr>
            <a:normAutofit/>
          </a:bodyPr>
          <a:lstStyle/>
          <a:p>
            <a:pPr algn="ctr"/>
            <a:r>
              <a:rPr lang="nl-NL" dirty="0"/>
              <a:t>Behoefte aan ruimte in de gewenste situatie</a:t>
            </a:r>
          </a:p>
        </p:txBody>
      </p:sp>
      <p:graphicFrame>
        <p:nvGraphicFramePr>
          <p:cNvPr id="9" name="Tijdelijke aanduiding voor inhoud 8">
            <a:extLst>
              <a:ext uri="{FF2B5EF4-FFF2-40B4-BE49-F238E27FC236}">
                <a16:creationId xmlns:a16="http://schemas.microsoft.com/office/drawing/2014/main" id="{7C169915-CF2D-3167-F5CE-A593099DC7BC}"/>
              </a:ext>
            </a:extLst>
          </p:cNvPr>
          <p:cNvGraphicFramePr>
            <a:graphicFrameLocks noGrp="1"/>
          </p:cNvGraphicFramePr>
          <p:nvPr>
            <p:ph idx="1"/>
            <p:extLst>
              <p:ext uri="{D42A27DB-BD31-4B8C-83A1-F6EECF244321}">
                <p14:modId xmlns:p14="http://schemas.microsoft.com/office/powerpoint/2010/main" val="4229488117"/>
              </p:ext>
            </p:extLst>
          </p:nvPr>
        </p:nvGraphicFramePr>
        <p:xfrm>
          <a:off x="363202" y="904875"/>
          <a:ext cx="11480457" cy="4912451"/>
        </p:xfrm>
        <a:graphic>
          <a:graphicData uri="http://schemas.openxmlformats.org/drawingml/2006/table">
            <a:tbl>
              <a:tblPr firstRow="1" bandRow="1">
                <a:tableStyleId>{3B4B98B0-60AC-42C2-AFA5-B58CD77FA1E5}</a:tableStyleId>
              </a:tblPr>
              <a:tblGrid>
                <a:gridCol w="1985331">
                  <a:extLst>
                    <a:ext uri="{9D8B030D-6E8A-4147-A177-3AD203B41FA5}">
                      <a16:colId xmlns:a16="http://schemas.microsoft.com/office/drawing/2014/main" val="3454980067"/>
                    </a:ext>
                  </a:extLst>
                </a:gridCol>
                <a:gridCol w="1816176">
                  <a:extLst>
                    <a:ext uri="{9D8B030D-6E8A-4147-A177-3AD203B41FA5}">
                      <a16:colId xmlns:a16="http://schemas.microsoft.com/office/drawing/2014/main" val="2212191879"/>
                    </a:ext>
                  </a:extLst>
                </a:gridCol>
                <a:gridCol w="1535790">
                  <a:extLst>
                    <a:ext uri="{9D8B030D-6E8A-4147-A177-3AD203B41FA5}">
                      <a16:colId xmlns:a16="http://schemas.microsoft.com/office/drawing/2014/main" val="600646675"/>
                    </a:ext>
                  </a:extLst>
                </a:gridCol>
                <a:gridCol w="2123525">
                  <a:extLst>
                    <a:ext uri="{9D8B030D-6E8A-4147-A177-3AD203B41FA5}">
                      <a16:colId xmlns:a16="http://schemas.microsoft.com/office/drawing/2014/main" val="1753273035"/>
                    </a:ext>
                  </a:extLst>
                </a:gridCol>
                <a:gridCol w="948055">
                  <a:extLst>
                    <a:ext uri="{9D8B030D-6E8A-4147-A177-3AD203B41FA5}">
                      <a16:colId xmlns:a16="http://schemas.microsoft.com/office/drawing/2014/main" val="3364839562"/>
                    </a:ext>
                  </a:extLst>
                </a:gridCol>
                <a:gridCol w="1535790">
                  <a:extLst>
                    <a:ext uri="{9D8B030D-6E8A-4147-A177-3AD203B41FA5}">
                      <a16:colId xmlns:a16="http://schemas.microsoft.com/office/drawing/2014/main" val="75331552"/>
                    </a:ext>
                  </a:extLst>
                </a:gridCol>
                <a:gridCol w="1535790">
                  <a:extLst>
                    <a:ext uri="{9D8B030D-6E8A-4147-A177-3AD203B41FA5}">
                      <a16:colId xmlns:a16="http://schemas.microsoft.com/office/drawing/2014/main" val="1790199234"/>
                    </a:ext>
                  </a:extLst>
                </a:gridCol>
              </a:tblGrid>
              <a:tr h="314906">
                <a:tc>
                  <a:txBody>
                    <a:bodyPr/>
                    <a:lstStyle/>
                    <a:p>
                      <a:pPr marL="144145" indent="-144145"/>
                      <a:r>
                        <a:rPr lang="nl-NL" sz="1200" dirty="0">
                          <a:effectLst/>
                        </a:rPr>
                        <a:t>Ruimte</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A</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B</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C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D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E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dirty="0">
                          <a:effectLst/>
                        </a:rPr>
                        <a:t>F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88972904"/>
                  </a:ext>
                </a:extLst>
              </a:tr>
              <a:tr h="312331">
                <a:tc>
                  <a:txBody>
                    <a:bodyPr/>
                    <a:lstStyle/>
                    <a:p>
                      <a:pPr marL="144145" indent="-144145"/>
                      <a:r>
                        <a:rPr lang="nl-NL" sz="1200" b="1" dirty="0">
                          <a:effectLst/>
                        </a:rPr>
                        <a:t>Functie  </a:t>
                      </a:r>
                      <a:endParaRPr lang="nl-NL" sz="12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tc>
                <a:tc>
                  <a:txBody>
                    <a:bodyPr/>
                    <a:lstStyle/>
                    <a:p>
                      <a:pPr indent="-144145" algn="ctr"/>
                      <a:r>
                        <a:rPr lang="nl-NL" sz="1200" i="1" dirty="0">
                          <a:effectLst/>
                        </a:rPr>
                        <a:t>Zaal</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i="1" dirty="0">
                          <a:effectLst/>
                        </a:rPr>
                        <a:t>Vergader</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i="1" dirty="0">
                          <a:effectLst/>
                        </a:rPr>
                        <a:t>Opslag</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i="1" dirty="0">
                          <a:effectLst/>
                        </a:rPr>
                        <a:t>Horeca</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i="1" dirty="0">
                          <a:effectLst/>
                        </a:rPr>
                        <a:t>Keuken</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9940" marR="29940" marT="14970" marB="14970" anchor="ctr"/>
                </a:tc>
                <a:tc>
                  <a:txBody>
                    <a:bodyPr/>
                    <a:lstStyle/>
                    <a:p>
                      <a:pPr indent="-144145" algn="ctr"/>
                      <a:r>
                        <a:rPr lang="nl-NL" sz="1200" i="1" dirty="0">
                          <a:effectLst/>
                        </a:rPr>
                        <a:t>Multifunctioneel </a:t>
                      </a:r>
                      <a:endParaRPr lang="nl-NL"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073706853"/>
                  </a:ext>
                </a:extLst>
              </a:tr>
              <a:tr h="411822">
                <a:tc>
                  <a:txBody>
                    <a:bodyPr/>
                    <a:lstStyle/>
                    <a:p>
                      <a:pPr indent="3810"/>
                      <a:r>
                        <a:rPr lang="nl-NL" sz="1100" i="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Auwt</a:t>
                      </a:r>
                      <a:r>
                        <a:rPr lang="nl-NL" sz="11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nl-NL" sz="1100" i="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prinse</a:t>
                      </a:r>
                      <a:r>
                        <a:rPr lang="nl-NL" sz="11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nl-NL" sz="1100" i="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Zostere</a:t>
                      </a:r>
                      <a:endParaRPr lang="nl-NL" sz="1100" i="1"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lgn="ctr"/>
                      <a:r>
                        <a:rPr lang="nl-N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Activiteit in een zaal</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anchor="ctr"/>
                </a:tc>
                <a:tc>
                  <a:txBody>
                    <a:bodyPr/>
                    <a:lstStyle/>
                    <a:p>
                      <a:pPr indent="-144145" algn="ct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tc>
                <a:extLst>
                  <a:ext uri="{0D108BD9-81ED-4DB2-BD59-A6C34878D82A}">
                    <a16:rowId xmlns:a16="http://schemas.microsoft.com/office/drawing/2014/main" val="1327798710"/>
                  </a:ext>
                </a:extLst>
              </a:tr>
              <a:tr h="602153">
                <a:tc>
                  <a:txBody>
                    <a:bodyPr/>
                    <a:lstStyle/>
                    <a:p>
                      <a:pPr marL="0" indent="3810" algn="l" defTabSz="914400" rtl="0" eaLnBrk="1" latinLnBrk="0" hangingPunct="1"/>
                      <a:r>
                        <a:rPr lang="nl-NL" sz="11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Dorpsraad Susteren</a:t>
                      </a:r>
                    </a:p>
                  </a:txBody>
                  <a:tcPr anchor="ct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10x gebruikmaken</a:t>
                      </a:r>
                    </a:p>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10-15 deelnemers</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marL="0" marR="0" marT="0" marB="0" anchor="ctr"/>
                </a:tc>
                <a:extLst>
                  <a:ext uri="{0D108BD9-81ED-4DB2-BD59-A6C34878D82A}">
                    <a16:rowId xmlns:a16="http://schemas.microsoft.com/office/drawing/2014/main" val="1595053299"/>
                  </a:ext>
                </a:extLst>
              </a:tr>
              <a:tr h="411822">
                <a:tc>
                  <a:txBody>
                    <a:bodyPr/>
                    <a:lstStyle/>
                    <a:p>
                      <a:pPr marL="0" indent="3810" algn="l" defTabSz="914400" rtl="0" eaLnBrk="1" latinLnBrk="0" hangingPunct="1"/>
                      <a:r>
                        <a:rPr lang="nl-NL" sz="11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EHBO afdeling Susteren</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Opslagruimte </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Horeca</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2-wekelijkse herhalingslessen EHBO</a:t>
                      </a:r>
                    </a:p>
                  </a:txBody>
                  <a:tcPr marL="0" marR="0" marT="0" marB="0" anchor="ctr"/>
                </a:tc>
                <a:extLst>
                  <a:ext uri="{0D108BD9-81ED-4DB2-BD59-A6C34878D82A}">
                    <a16:rowId xmlns:a16="http://schemas.microsoft.com/office/drawing/2014/main" val="722978493"/>
                  </a:ext>
                </a:extLst>
              </a:tr>
              <a:tr h="633876">
                <a:tc>
                  <a:txBody>
                    <a:bodyPr/>
                    <a:lstStyle/>
                    <a:p>
                      <a:pPr marL="0" indent="3810" algn="l" defTabSz="914400" rtl="0" eaLnBrk="1" latinLnBrk="0" hangingPunct="1"/>
                      <a:r>
                        <a:rPr lang="nl-NL" sz="11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Kindervakantiewerk Susteren</a:t>
                      </a:r>
                    </a:p>
                  </a:txBody>
                  <a:tcPr anchor="ct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150 kinderen activiteit in zomervakantie</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enkele vergaderingen van leidinggroepen (10-30 personen</a:t>
                      </a:r>
                    </a:p>
                  </a:txBody>
                  <a:tcPr anchor="ct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Opslag 20 m2</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marL="0" marR="0" marT="0" marB="0" anchor="ctr"/>
                </a:tc>
                <a:extLst>
                  <a:ext uri="{0D108BD9-81ED-4DB2-BD59-A6C34878D82A}">
                    <a16:rowId xmlns:a16="http://schemas.microsoft.com/office/drawing/2014/main" val="3399324471"/>
                  </a:ext>
                </a:extLst>
              </a:tr>
              <a:tr h="633876">
                <a:tc>
                  <a:txBody>
                    <a:bodyPr/>
                    <a:lstStyle/>
                    <a:p>
                      <a:pPr marL="0" indent="3810" algn="l" defTabSz="914400" rtl="0" eaLnBrk="1" latinLnBrk="0" hangingPunct="1"/>
                      <a:r>
                        <a:rPr lang="nl-NL" sz="1100" i="1"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Repair</a:t>
                      </a:r>
                      <a:r>
                        <a:rPr lang="nl-NL" sz="11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nl-NL" sz="1100" i="1"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cafe</a:t>
                      </a:r>
                      <a:r>
                        <a:rPr lang="nl-NL" sz="11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Opslag voor kabels</a:t>
                      </a:r>
                    </a:p>
                  </a:txBody>
                  <a:tcPr anchor="ctr">
                    <a:noFill/>
                  </a:tcP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Kop koffie tijdens inloop</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Inloop repair café </a:t>
                      </a:r>
                    </a:p>
                  </a:txBody>
                  <a:tcPr marL="0" marR="0" marT="0" marB="0" anchor="ctr"/>
                </a:tc>
                <a:extLst>
                  <a:ext uri="{0D108BD9-81ED-4DB2-BD59-A6C34878D82A}">
                    <a16:rowId xmlns:a16="http://schemas.microsoft.com/office/drawing/2014/main" val="649587349"/>
                  </a:ext>
                </a:extLst>
              </a:tr>
              <a:tr h="989512">
                <a:tc>
                  <a:txBody>
                    <a:bodyPr/>
                    <a:lstStyle/>
                    <a:p>
                      <a:pPr marL="0" indent="3810" algn="l" defTabSz="914400" rtl="0" eaLnBrk="1" latinLnBrk="0" hangingPunct="1"/>
                      <a:r>
                        <a:rPr lang="nl-NL" sz="11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Stichting Heiligdomsvaart</a:t>
                      </a:r>
                    </a:p>
                  </a:txBody>
                  <a:tcPr anchor="ctr">
                    <a:solidFill>
                      <a:srgbClr val="4472C4">
                        <a:alpha val="20000"/>
                      </a:srgbClr>
                    </a:solidFill>
                  </a:tcP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Goede locatie, als voldoende vrije ruimte </a:t>
                      </a:r>
                    </a:p>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 7 jaar intensief</a:t>
                      </a:r>
                    </a:p>
                  </a:txBody>
                  <a:tcPr anchor="ctr">
                    <a:solidFill>
                      <a:srgbClr val="4472C4">
                        <a:alpha val="20000"/>
                      </a:srgbClr>
                    </a:solidFill>
                  </a:tcP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Vergaderingen </a:t>
                      </a:r>
                    </a:p>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 7 jaar intensief</a:t>
                      </a:r>
                    </a:p>
                  </a:txBody>
                  <a:tcPr anchor="ctr">
                    <a:solidFill>
                      <a:srgbClr val="4472C4">
                        <a:alpha val="20000"/>
                      </a:srgbClr>
                    </a:solidFill>
                  </a:tcP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solidFill>
                      <a:srgbClr val="4472C4">
                        <a:alpha val="20000"/>
                      </a:srgbClr>
                    </a:solidFill>
                  </a:tcPr>
                </a:tc>
                <a:tc>
                  <a:txBody>
                    <a:bodyPr/>
                    <a:lstStyle/>
                    <a:p>
                      <a:pPr marL="0" indent="3810" algn="ctr" defTabSz="914400" rtl="0" eaLnBrk="1" latinLnBrk="0" hangingPunct="1"/>
                      <a:r>
                        <a:rPr lang="nl-NL" sz="11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solidFill>
                      <a:srgbClr val="4472C4">
                        <a:alpha val="20000"/>
                      </a:srgbClr>
                    </a:solidFill>
                  </a:tcP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solidFill>
                      <a:srgbClr val="4472C4">
                        <a:alpha val="20000"/>
                      </a:srgbClr>
                    </a:solidFill>
                  </a:tcP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Vermaken van kleding </a:t>
                      </a:r>
                    </a:p>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 7 jaar intensief</a:t>
                      </a:r>
                    </a:p>
                  </a:txBody>
                  <a:tcPr marL="0" marR="0" marT="0" marB="0" anchor="ctr">
                    <a:solidFill>
                      <a:srgbClr val="4472C4">
                        <a:alpha val="20000"/>
                      </a:srgbClr>
                    </a:solidFill>
                  </a:tcPr>
                </a:tc>
                <a:extLst>
                  <a:ext uri="{0D108BD9-81ED-4DB2-BD59-A6C34878D82A}">
                    <a16:rowId xmlns:a16="http://schemas.microsoft.com/office/drawing/2014/main" val="3090457721"/>
                  </a:ext>
                </a:extLst>
              </a:tr>
              <a:tr h="602153">
                <a:tc>
                  <a:txBody>
                    <a:bodyPr/>
                    <a:lstStyle/>
                    <a:p>
                      <a:pPr marL="0" indent="3810" algn="l" defTabSz="914400" rtl="0" eaLnBrk="1" latinLnBrk="0" hangingPunct="1"/>
                      <a:r>
                        <a:rPr lang="nl-NL" sz="1100" i="1" kern="1200" dirty="0">
                          <a:solidFill>
                            <a:srgbClr val="000000"/>
                          </a:solidFill>
                          <a:effectLst/>
                          <a:latin typeface="Calibri" panose="020F0502020204030204" pitchFamily="34" charset="0"/>
                          <a:ea typeface="+mn-ea"/>
                          <a:cs typeface="Calibri" panose="020F0502020204030204" pitchFamily="34" charset="0"/>
                        </a:rPr>
                        <a:t>Geen gebruik</a:t>
                      </a:r>
                      <a:endParaRPr lang="nl-NL" sz="11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anchor="ctr">
                    <a:noFill/>
                  </a:tcP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BV </a:t>
                      </a:r>
                      <a:r>
                        <a:rPr lang="nl-NL" sz="11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Opkoye</a:t>
                      </a:r>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Schutterij st. Petrus en Paulus, </a:t>
                      </a:r>
                    </a:p>
                  </a:txBody>
                  <a:tcPr anchor="ctr">
                    <a:noFill/>
                  </a:tcP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noFill/>
                  </a:tcP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noFill/>
                  </a:tcP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noFill/>
                  </a:tcP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anchor="ctr">
                    <a:noFill/>
                  </a:tcPr>
                </a:tc>
                <a:tc>
                  <a:txBody>
                    <a:bodyPr/>
                    <a:lstStyle/>
                    <a:p>
                      <a:pPr marL="0" indent="3810" algn="ctr" defTabSz="914400" rtl="0" eaLnBrk="1" latinLnBrk="0" hangingPunct="1"/>
                      <a:r>
                        <a:rPr lang="nl-NL" sz="11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txBody>
                  <a:tcPr marL="0" marR="0" marT="0" marB="0" anchor="ctr">
                    <a:noFill/>
                  </a:tcPr>
                </a:tc>
                <a:extLst>
                  <a:ext uri="{0D108BD9-81ED-4DB2-BD59-A6C34878D82A}">
                    <a16:rowId xmlns:a16="http://schemas.microsoft.com/office/drawing/2014/main" val="3908286233"/>
                  </a:ext>
                </a:extLst>
              </a:tr>
            </a:tbl>
          </a:graphicData>
        </a:graphic>
      </p:graphicFrame>
    </p:spTree>
    <p:extLst>
      <p:ext uri="{BB962C8B-B14F-4D97-AF65-F5344CB8AC3E}">
        <p14:creationId xmlns:p14="http://schemas.microsoft.com/office/powerpoint/2010/main" val="3290154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5" name="Tijdelijke aanduiding voor inhoud 1">
            <a:extLst>
              <a:ext uri="{FF2B5EF4-FFF2-40B4-BE49-F238E27FC236}">
                <a16:creationId xmlns:a16="http://schemas.microsoft.com/office/drawing/2014/main" id="{C27054D9-17C1-40B2-B15A-A1E4253CC71E}"/>
              </a:ext>
            </a:extLst>
          </p:cNvPr>
          <p:cNvSpPr txBox="1">
            <a:spLocks/>
          </p:cNvSpPr>
          <p:nvPr/>
        </p:nvSpPr>
        <p:spPr>
          <a:xfrm>
            <a:off x="366508" y="177739"/>
            <a:ext cx="11409188" cy="6589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3600" b="1" dirty="0">
                <a:solidFill>
                  <a:srgbClr val="006600"/>
                </a:solidFill>
              </a:rPr>
              <a:t>Een mogelijke organisatievorm</a:t>
            </a:r>
          </a:p>
        </p:txBody>
      </p:sp>
      <p:sp>
        <p:nvSpPr>
          <p:cNvPr id="13" name="Tijdelijke aanduiding voor inhoud 1">
            <a:extLst>
              <a:ext uri="{FF2B5EF4-FFF2-40B4-BE49-F238E27FC236}">
                <a16:creationId xmlns:a16="http://schemas.microsoft.com/office/drawing/2014/main" id="{8DAB97F3-71B7-4774-B759-4BFA74600A23}"/>
              </a:ext>
            </a:extLst>
          </p:cNvPr>
          <p:cNvSpPr txBox="1">
            <a:spLocks/>
          </p:cNvSpPr>
          <p:nvPr/>
        </p:nvSpPr>
        <p:spPr>
          <a:xfrm>
            <a:off x="395349" y="836713"/>
            <a:ext cx="6151670" cy="521088"/>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600" b="1" dirty="0">
                <a:solidFill>
                  <a:srgbClr val="006600"/>
                </a:solidFill>
              </a:rPr>
              <a:t>Het bestuur</a:t>
            </a:r>
          </a:p>
        </p:txBody>
      </p:sp>
      <p:sp>
        <p:nvSpPr>
          <p:cNvPr id="16" name="Tijdelijke aanduiding voor inhoud 1">
            <a:extLst>
              <a:ext uri="{FF2B5EF4-FFF2-40B4-BE49-F238E27FC236}">
                <a16:creationId xmlns:a16="http://schemas.microsoft.com/office/drawing/2014/main" id="{208F64F2-1BCF-40D9-ABB4-8C35220BC527}"/>
              </a:ext>
            </a:extLst>
          </p:cNvPr>
          <p:cNvSpPr txBox="1">
            <a:spLocks/>
          </p:cNvSpPr>
          <p:nvPr/>
        </p:nvSpPr>
        <p:spPr>
          <a:xfrm>
            <a:off x="395349" y="1365415"/>
            <a:ext cx="2894503" cy="3938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Dagelijks bestuur</a:t>
            </a:r>
          </a:p>
        </p:txBody>
      </p:sp>
      <p:sp>
        <p:nvSpPr>
          <p:cNvPr id="19" name="Tijdelijke aanduiding voor inhoud 1">
            <a:extLst>
              <a:ext uri="{FF2B5EF4-FFF2-40B4-BE49-F238E27FC236}">
                <a16:creationId xmlns:a16="http://schemas.microsoft.com/office/drawing/2014/main" id="{AD8F51E6-6012-4E8D-885A-53521EF8C19D}"/>
              </a:ext>
            </a:extLst>
          </p:cNvPr>
          <p:cNvSpPr txBox="1">
            <a:spLocks/>
          </p:cNvSpPr>
          <p:nvPr/>
        </p:nvSpPr>
        <p:spPr>
          <a:xfrm>
            <a:off x="3318695" y="1353522"/>
            <a:ext cx="3228324" cy="3938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Algemeen bestuur</a:t>
            </a:r>
          </a:p>
        </p:txBody>
      </p:sp>
      <p:sp>
        <p:nvSpPr>
          <p:cNvPr id="20" name="Tijdelijke aanduiding voor inhoud 1">
            <a:extLst>
              <a:ext uri="{FF2B5EF4-FFF2-40B4-BE49-F238E27FC236}">
                <a16:creationId xmlns:a16="http://schemas.microsoft.com/office/drawing/2014/main" id="{0DFF4FF5-55ED-429E-9910-45E662E4A75A}"/>
              </a:ext>
            </a:extLst>
          </p:cNvPr>
          <p:cNvSpPr txBox="1">
            <a:spLocks/>
          </p:cNvSpPr>
          <p:nvPr/>
        </p:nvSpPr>
        <p:spPr>
          <a:xfrm>
            <a:off x="7193637" y="2213417"/>
            <a:ext cx="4610660" cy="8754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Alle gebruikers nemen met een of meer vertegenwoordigers aan dit overleg deel</a:t>
            </a:r>
          </a:p>
        </p:txBody>
      </p:sp>
      <p:sp>
        <p:nvSpPr>
          <p:cNvPr id="26" name="Tijdelijke aanduiding voor inhoud 1">
            <a:extLst>
              <a:ext uri="{FF2B5EF4-FFF2-40B4-BE49-F238E27FC236}">
                <a16:creationId xmlns:a16="http://schemas.microsoft.com/office/drawing/2014/main" id="{7F323741-88B8-4F45-8EF2-B025C9775403}"/>
              </a:ext>
            </a:extLst>
          </p:cNvPr>
          <p:cNvSpPr txBox="1">
            <a:spLocks/>
          </p:cNvSpPr>
          <p:nvPr/>
        </p:nvSpPr>
        <p:spPr>
          <a:xfrm>
            <a:off x="400555" y="3823570"/>
            <a:ext cx="1576328" cy="6513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Beheer</a:t>
            </a:r>
          </a:p>
        </p:txBody>
      </p:sp>
      <p:sp>
        <p:nvSpPr>
          <p:cNvPr id="29" name="Tijdelijke aanduiding voor inhoud 1">
            <a:extLst>
              <a:ext uri="{FF2B5EF4-FFF2-40B4-BE49-F238E27FC236}">
                <a16:creationId xmlns:a16="http://schemas.microsoft.com/office/drawing/2014/main" id="{498C1446-A4C5-4808-8827-8DD41C82C315}"/>
              </a:ext>
            </a:extLst>
          </p:cNvPr>
          <p:cNvSpPr txBox="1">
            <a:spLocks/>
          </p:cNvSpPr>
          <p:nvPr/>
        </p:nvSpPr>
        <p:spPr>
          <a:xfrm>
            <a:off x="395349" y="3249214"/>
            <a:ext cx="8346014" cy="521088"/>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600" b="1" dirty="0">
                <a:solidFill>
                  <a:srgbClr val="006600"/>
                </a:solidFill>
              </a:rPr>
              <a:t>Commissies en werkgroepen</a:t>
            </a:r>
          </a:p>
        </p:txBody>
      </p:sp>
      <p:sp>
        <p:nvSpPr>
          <p:cNvPr id="30" name="Tijdelijke aanduiding voor inhoud 1">
            <a:extLst>
              <a:ext uri="{FF2B5EF4-FFF2-40B4-BE49-F238E27FC236}">
                <a16:creationId xmlns:a16="http://schemas.microsoft.com/office/drawing/2014/main" id="{ED0D395A-1D49-4CBA-A947-B517965852F6}"/>
              </a:ext>
            </a:extLst>
          </p:cNvPr>
          <p:cNvSpPr txBox="1">
            <a:spLocks/>
          </p:cNvSpPr>
          <p:nvPr/>
        </p:nvSpPr>
        <p:spPr>
          <a:xfrm>
            <a:off x="2101828" y="4516728"/>
            <a:ext cx="1576327" cy="200497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Regulier onderhoud</a:t>
            </a:r>
          </a:p>
          <a:p>
            <a:pPr marL="0" indent="0" algn="ctr">
              <a:buNone/>
            </a:pPr>
            <a:r>
              <a:rPr lang="nl-NL" sz="2000" dirty="0">
                <a:solidFill>
                  <a:schemeClr val="bg1"/>
                </a:solidFill>
              </a:rPr>
              <a:t>Groot onderhoud</a:t>
            </a:r>
          </a:p>
          <a:p>
            <a:pPr marL="0" indent="0" algn="ctr">
              <a:buNone/>
            </a:pPr>
            <a:r>
              <a:rPr lang="nl-NL" sz="2000" dirty="0">
                <a:solidFill>
                  <a:schemeClr val="bg1"/>
                </a:solidFill>
              </a:rPr>
              <a:t>Technische installaties</a:t>
            </a:r>
          </a:p>
        </p:txBody>
      </p:sp>
      <p:sp>
        <p:nvSpPr>
          <p:cNvPr id="31" name="Tijdelijke aanduiding voor inhoud 1">
            <a:extLst>
              <a:ext uri="{FF2B5EF4-FFF2-40B4-BE49-F238E27FC236}">
                <a16:creationId xmlns:a16="http://schemas.microsoft.com/office/drawing/2014/main" id="{2FC429AE-AD23-4D53-9DA9-CDFDCC6E8D6A}"/>
              </a:ext>
            </a:extLst>
          </p:cNvPr>
          <p:cNvSpPr txBox="1">
            <a:spLocks/>
          </p:cNvSpPr>
          <p:nvPr/>
        </p:nvSpPr>
        <p:spPr>
          <a:xfrm>
            <a:off x="395350" y="1779757"/>
            <a:ext cx="2894502" cy="72169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Onafhankelijke personen</a:t>
            </a:r>
          </a:p>
        </p:txBody>
      </p:sp>
      <p:sp>
        <p:nvSpPr>
          <p:cNvPr id="32" name="Tijdelijke aanduiding voor inhoud 1">
            <a:extLst>
              <a:ext uri="{FF2B5EF4-FFF2-40B4-BE49-F238E27FC236}">
                <a16:creationId xmlns:a16="http://schemas.microsoft.com/office/drawing/2014/main" id="{6CF265D4-4473-4FF0-93B0-22CF6E82E867}"/>
              </a:ext>
            </a:extLst>
          </p:cNvPr>
          <p:cNvSpPr txBox="1">
            <a:spLocks/>
          </p:cNvSpPr>
          <p:nvPr/>
        </p:nvSpPr>
        <p:spPr>
          <a:xfrm>
            <a:off x="3318695" y="1773785"/>
            <a:ext cx="3228324" cy="72767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Vertegenwoordigers namens de gebruikers</a:t>
            </a:r>
          </a:p>
        </p:txBody>
      </p:sp>
      <p:sp>
        <p:nvSpPr>
          <p:cNvPr id="18" name="Tijdelijke aanduiding voor inhoud 1">
            <a:extLst>
              <a:ext uri="{FF2B5EF4-FFF2-40B4-BE49-F238E27FC236}">
                <a16:creationId xmlns:a16="http://schemas.microsoft.com/office/drawing/2014/main" id="{A53F383C-AE44-4C45-A364-1C7488501DA6}"/>
              </a:ext>
            </a:extLst>
          </p:cNvPr>
          <p:cNvSpPr txBox="1">
            <a:spLocks/>
          </p:cNvSpPr>
          <p:nvPr/>
        </p:nvSpPr>
        <p:spPr>
          <a:xfrm>
            <a:off x="2101827" y="3823569"/>
            <a:ext cx="1576328" cy="6513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Technisch Beheer</a:t>
            </a:r>
          </a:p>
        </p:txBody>
      </p:sp>
      <p:sp>
        <p:nvSpPr>
          <p:cNvPr id="21" name="Tijdelijke aanduiding voor inhoud 1">
            <a:extLst>
              <a:ext uri="{FF2B5EF4-FFF2-40B4-BE49-F238E27FC236}">
                <a16:creationId xmlns:a16="http://schemas.microsoft.com/office/drawing/2014/main" id="{D992CA57-931E-45F7-B6FB-988AAF99DC31}"/>
              </a:ext>
            </a:extLst>
          </p:cNvPr>
          <p:cNvSpPr txBox="1">
            <a:spLocks/>
          </p:cNvSpPr>
          <p:nvPr/>
        </p:nvSpPr>
        <p:spPr>
          <a:xfrm>
            <a:off x="400556" y="4516728"/>
            <a:ext cx="1576327" cy="201686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Agenda beheer</a:t>
            </a:r>
          </a:p>
          <a:p>
            <a:pPr marL="0" indent="0" algn="ctr">
              <a:buNone/>
            </a:pPr>
            <a:r>
              <a:rPr lang="nl-NL" sz="2000" dirty="0">
                <a:solidFill>
                  <a:schemeClr val="bg1"/>
                </a:solidFill>
              </a:rPr>
              <a:t>Afspraken gebruikers</a:t>
            </a:r>
          </a:p>
          <a:p>
            <a:pPr marL="0" indent="0" algn="ctr">
              <a:buNone/>
            </a:pPr>
            <a:r>
              <a:rPr lang="nl-NL" sz="2000" dirty="0">
                <a:solidFill>
                  <a:schemeClr val="bg1"/>
                </a:solidFill>
              </a:rPr>
              <a:t>Interieur-verzorging</a:t>
            </a:r>
          </a:p>
        </p:txBody>
      </p:sp>
      <p:sp>
        <p:nvSpPr>
          <p:cNvPr id="22" name="Tijdelijke aanduiding voor inhoud 1">
            <a:extLst>
              <a:ext uri="{FF2B5EF4-FFF2-40B4-BE49-F238E27FC236}">
                <a16:creationId xmlns:a16="http://schemas.microsoft.com/office/drawing/2014/main" id="{30948B63-F82B-4BEA-8D48-9A78426F564B}"/>
              </a:ext>
            </a:extLst>
          </p:cNvPr>
          <p:cNvSpPr txBox="1">
            <a:spLocks/>
          </p:cNvSpPr>
          <p:nvPr/>
        </p:nvSpPr>
        <p:spPr>
          <a:xfrm>
            <a:off x="3792690" y="3823568"/>
            <a:ext cx="1576328" cy="6513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Activiteiten</a:t>
            </a:r>
          </a:p>
        </p:txBody>
      </p:sp>
      <p:sp>
        <p:nvSpPr>
          <p:cNvPr id="23" name="Tijdelijke aanduiding voor inhoud 1">
            <a:extLst>
              <a:ext uri="{FF2B5EF4-FFF2-40B4-BE49-F238E27FC236}">
                <a16:creationId xmlns:a16="http://schemas.microsoft.com/office/drawing/2014/main" id="{D690D392-FB7C-4943-98D5-8BAF5FED6FE7}"/>
              </a:ext>
            </a:extLst>
          </p:cNvPr>
          <p:cNvSpPr txBox="1">
            <a:spLocks/>
          </p:cNvSpPr>
          <p:nvPr/>
        </p:nvSpPr>
        <p:spPr>
          <a:xfrm>
            <a:off x="7165035" y="3822857"/>
            <a:ext cx="1576328" cy="6513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Ver(bouw)</a:t>
            </a:r>
          </a:p>
        </p:txBody>
      </p:sp>
      <p:sp>
        <p:nvSpPr>
          <p:cNvPr id="24" name="Tijdelijke aanduiding voor inhoud 1">
            <a:extLst>
              <a:ext uri="{FF2B5EF4-FFF2-40B4-BE49-F238E27FC236}">
                <a16:creationId xmlns:a16="http://schemas.microsoft.com/office/drawing/2014/main" id="{D4B6EBB6-BA95-4AF5-A921-8F0F093D480B}"/>
              </a:ext>
            </a:extLst>
          </p:cNvPr>
          <p:cNvSpPr txBox="1">
            <a:spLocks/>
          </p:cNvSpPr>
          <p:nvPr/>
        </p:nvSpPr>
        <p:spPr>
          <a:xfrm>
            <a:off x="5493164" y="3822858"/>
            <a:ext cx="1576328" cy="6513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Horeca activiteiten</a:t>
            </a:r>
          </a:p>
        </p:txBody>
      </p:sp>
      <p:sp>
        <p:nvSpPr>
          <p:cNvPr id="25" name="Tijdelijke aanduiding voor inhoud 1">
            <a:extLst>
              <a:ext uri="{FF2B5EF4-FFF2-40B4-BE49-F238E27FC236}">
                <a16:creationId xmlns:a16="http://schemas.microsoft.com/office/drawing/2014/main" id="{E1C3E573-13D3-4813-B7F4-2779052D7A8E}"/>
              </a:ext>
            </a:extLst>
          </p:cNvPr>
          <p:cNvSpPr txBox="1">
            <a:spLocks/>
          </p:cNvSpPr>
          <p:nvPr/>
        </p:nvSpPr>
        <p:spPr>
          <a:xfrm>
            <a:off x="7193637" y="1692329"/>
            <a:ext cx="4610660" cy="521088"/>
          </a:xfrm>
          <a:prstGeom prst="rect">
            <a:avLst/>
          </a:prstGeom>
          <a:gradFill flip="none" rotWithShape="1">
            <a:gsLst>
              <a:gs pos="0">
                <a:schemeClr val="accent2">
                  <a:lumMod val="67000"/>
                </a:schemeClr>
              </a:gs>
              <a:gs pos="0">
                <a:schemeClr val="accent2">
                  <a:lumMod val="97000"/>
                  <a:lumOff val="3000"/>
                </a:schemeClr>
              </a:gs>
              <a:gs pos="41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600" b="1" dirty="0">
                <a:solidFill>
                  <a:srgbClr val="006600"/>
                </a:solidFill>
              </a:rPr>
              <a:t>Gebruikersoverleg</a:t>
            </a:r>
          </a:p>
        </p:txBody>
      </p:sp>
      <p:sp>
        <p:nvSpPr>
          <p:cNvPr id="36" name="Tijdelijke aanduiding voor inhoud 1">
            <a:extLst>
              <a:ext uri="{FF2B5EF4-FFF2-40B4-BE49-F238E27FC236}">
                <a16:creationId xmlns:a16="http://schemas.microsoft.com/office/drawing/2014/main" id="{AD06905D-990A-4FA7-A7AE-73418B9ADE7C}"/>
              </a:ext>
            </a:extLst>
          </p:cNvPr>
          <p:cNvSpPr txBox="1">
            <a:spLocks/>
          </p:cNvSpPr>
          <p:nvPr/>
        </p:nvSpPr>
        <p:spPr>
          <a:xfrm>
            <a:off x="3792690" y="4516728"/>
            <a:ext cx="1576327" cy="200497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Huiskamer+</a:t>
            </a:r>
          </a:p>
          <a:p>
            <a:pPr marL="0" indent="0" algn="ctr">
              <a:buNone/>
            </a:pPr>
            <a:r>
              <a:rPr lang="nl-NL" sz="2000" dirty="0">
                <a:solidFill>
                  <a:schemeClr val="bg1"/>
                </a:solidFill>
              </a:rPr>
              <a:t>Samen koken en eten</a:t>
            </a:r>
          </a:p>
          <a:p>
            <a:pPr marL="0" indent="0" algn="ctr">
              <a:buNone/>
            </a:pPr>
            <a:r>
              <a:rPr lang="nl-NL" sz="2000" dirty="0">
                <a:solidFill>
                  <a:schemeClr val="bg1"/>
                </a:solidFill>
              </a:rPr>
              <a:t>Nieuwe activiteiten</a:t>
            </a:r>
          </a:p>
        </p:txBody>
      </p:sp>
      <p:sp>
        <p:nvSpPr>
          <p:cNvPr id="37" name="Tijdelijke aanduiding voor inhoud 1">
            <a:extLst>
              <a:ext uri="{FF2B5EF4-FFF2-40B4-BE49-F238E27FC236}">
                <a16:creationId xmlns:a16="http://schemas.microsoft.com/office/drawing/2014/main" id="{D9E99205-5F58-455E-BE7F-BD1C0486BC10}"/>
              </a:ext>
            </a:extLst>
          </p:cNvPr>
          <p:cNvSpPr txBox="1">
            <a:spLocks/>
          </p:cNvSpPr>
          <p:nvPr/>
        </p:nvSpPr>
        <p:spPr>
          <a:xfrm>
            <a:off x="5502776" y="4514242"/>
            <a:ext cx="1576327" cy="200497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Niet-verenigings-activiteiten</a:t>
            </a:r>
          </a:p>
          <a:p>
            <a:pPr marL="0" indent="0" algn="ctr">
              <a:buNone/>
            </a:pPr>
            <a:r>
              <a:rPr lang="nl-NL" sz="2000" dirty="0">
                <a:solidFill>
                  <a:schemeClr val="bg1"/>
                </a:solidFill>
              </a:rPr>
              <a:t>Vergadering</a:t>
            </a:r>
          </a:p>
          <a:p>
            <a:pPr marL="0" indent="0" algn="ctr">
              <a:buNone/>
            </a:pPr>
            <a:r>
              <a:rPr lang="nl-NL" sz="2000" dirty="0">
                <a:solidFill>
                  <a:schemeClr val="bg1"/>
                </a:solidFill>
              </a:rPr>
              <a:t>Feestjes</a:t>
            </a:r>
          </a:p>
        </p:txBody>
      </p:sp>
      <p:sp>
        <p:nvSpPr>
          <p:cNvPr id="38" name="Tijdelijke aanduiding voor inhoud 1">
            <a:extLst>
              <a:ext uri="{FF2B5EF4-FFF2-40B4-BE49-F238E27FC236}">
                <a16:creationId xmlns:a16="http://schemas.microsoft.com/office/drawing/2014/main" id="{A3FC96FF-46F1-4D91-8C2C-3CBDA566538E}"/>
              </a:ext>
            </a:extLst>
          </p:cNvPr>
          <p:cNvSpPr txBox="1">
            <a:spLocks/>
          </p:cNvSpPr>
          <p:nvPr/>
        </p:nvSpPr>
        <p:spPr>
          <a:xfrm>
            <a:off x="7165035" y="4514242"/>
            <a:ext cx="1576327" cy="200497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Deze groep begeleidt namens de gebruikers het (ver)</a:t>
            </a:r>
            <a:r>
              <a:rPr lang="nl-NL" sz="2000" dirty="0" err="1">
                <a:solidFill>
                  <a:schemeClr val="bg1"/>
                </a:solidFill>
              </a:rPr>
              <a:t>bouw-proces</a:t>
            </a:r>
            <a:endParaRPr lang="nl-NL" sz="2000" dirty="0">
              <a:solidFill>
                <a:schemeClr val="bg1"/>
              </a:solidFill>
            </a:endParaRPr>
          </a:p>
        </p:txBody>
      </p:sp>
      <p:sp>
        <p:nvSpPr>
          <p:cNvPr id="4" name="Pijl: omhoog/omlaag 3">
            <a:extLst>
              <a:ext uri="{FF2B5EF4-FFF2-40B4-BE49-F238E27FC236}">
                <a16:creationId xmlns:a16="http://schemas.microsoft.com/office/drawing/2014/main" id="{9D89490B-AE81-4124-82E1-828A99EF9ECB}"/>
              </a:ext>
            </a:extLst>
          </p:cNvPr>
          <p:cNvSpPr/>
          <p:nvPr/>
        </p:nvSpPr>
        <p:spPr>
          <a:xfrm>
            <a:off x="3076379" y="2515623"/>
            <a:ext cx="484632" cy="721698"/>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9" name="Pijl: omhoog/omlaag 38">
            <a:extLst>
              <a:ext uri="{FF2B5EF4-FFF2-40B4-BE49-F238E27FC236}">
                <a16:creationId xmlns:a16="http://schemas.microsoft.com/office/drawing/2014/main" id="{387603CD-2979-4D03-A056-9147254CD022}"/>
              </a:ext>
            </a:extLst>
          </p:cNvPr>
          <p:cNvSpPr/>
          <p:nvPr/>
        </p:nvSpPr>
        <p:spPr>
          <a:xfrm rot="7604838">
            <a:off x="6708998" y="1179087"/>
            <a:ext cx="335253" cy="756539"/>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7" name="Tijdelijke aanduiding voor inhoud 1">
            <a:extLst>
              <a:ext uri="{FF2B5EF4-FFF2-40B4-BE49-F238E27FC236}">
                <a16:creationId xmlns:a16="http://schemas.microsoft.com/office/drawing/2014/main" id="{7BD317C4-1C0B-4023-B620-42AE6847E10A}"/>
              </a:ext>
            </a:extLst>
          </p:cNvPr>
          <p:cNvSpPr txBox="1">
            <a:spLocks/>
          </p:cNvSpPr>
          <p:nvPr/>
        </p:nvSpPr>
        <p:spPr>
          <a:xfrm>
            <a:off x="7165035" y="836713"/>
            <a:ext cx="4610660" cy="521088"/>
          </a:xfrm>
          <a:prstGeom prst="rect">
            <a:avLst/>
          </a:prstGeom>
          <a:gradFill flip="none" rotWithShape="1">
            <a:gsLst>
              <a:gs pos="0">
                <a:srgbClr val="00FF00"/>
              </a:gs>
              <a:gs pos="100000">
                <a:srgbClr val="00FF00"/>
              </a:gs>
              <a:gs pos="100000">
                <a:srgbClr val="FFFF00"/>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600" b="1" dirty="0">
                <a:solidFill>
                  <a:srgbClr val="006600"/>
                </a:solidFill>
              </a:rPr>
              <a:t>Gemeente</a:t>
            </a:r>
          </a:p>
        </p:txBody>
      </p:sp>
      <p:sp>
        <p:nvSpPr>
          <p:cNvPr id="28" name="Pijl: omhoog/omlaag 27">
            <a:extLst>
              <a:ext uri="{FF2B5EF4-FFF2-40B4-BE49-F238E27FC236}">
                <a16:creationId xmlns:a16="http://schemas.microsoft.com/office/drawing/2014/main" id="{27B587C5-B09C-4323-9B28-2B35883F46BC}"/>
              </a:ext>
            </a:extLst>
          </p:cNvPr>
          <p:cNvSpPr/>
          <p:nvPr/>
        </p:nvSpPr>
        <p:spPr>
          <a:xfrm rot="5400000">
            <a:off x="6699036" y="747460"/>
            <a:ext cx="342582" cy="646619"/>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3" name="Tijdelijke aanduiding voor inhoud 1">
            <a:extLst>
              <a:ext uri="{FF2B5EF4-FFF2-40B4-BE49-F238E27FC236}">
                <a16:creationId xmlns:a16="http://schemas.microsoft.com/office/drawing/2014/main" id="{51FF414C-18B8-4969-9FF9-1245848F8ECB}"/>
              </a:ext>
            </a:extLst>
          </p:cNvPr>
          <p:cNvSpPr txBox="1">
            <a:spLocks/>
          </p:cNvSpPr>
          <p:nvPr/>
        </p:nvSpPr>
        <p:spPr>
          <a:xfrm>
            <a:off x="9129698" y="4253698"/>
            <a:ext cx="2660297" cy="521088"/>
          </a:xfrm>
          <a:prstGeom prst="rect">
            <a:avLst/>
          </a:prstGeom>
          <a:gradFill flip="none" rotWithShape="1">
            <a:gsLst>
              <a:gs pos="100000">
                <a:srgbClr val="FFFF00"/>
              </a:gs>
              <a:gs pos="100000">
                <a:schemeClr val="accent2">
                  <a:lumMod val="97000"/>
                  <a:lumOff val="3000"/>
                </a:schemeClr>
              </a:gs>
              <a:gs pos="5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600" b="1" dirty="0">
                <a:solidFill>
                  <a:srgbClr val="006600"/>
                </a:solidFill>
              </a:rPr>
              <a:t>Extern</a:t>
            </a:r>
          </a:p>
        </p:txBody>
      </p:sp>
      <p:sp>
        <p:nvSpPr>
          <p:cNvPr id="34" name="Tijdelijke aanduiding voor inhoud 1">
            <a:extLst>
              <a:ext uri="{FF2B5EF4-FFF2-40B4-BE49-F238E27FC236}">
                <a16:creationId xmlns:a16="http://schemas.microsoft.com/office/drawing/2014/main" id="{2A078134-9A91-4EED-91E4-CAA1790AF2CD}"/>
              </a:ext>
            </a:extLst>
          </p:cNvPr>
          <p:cNvSpPr txBox="1">
            <a:spLocks/>
          </p:cNvSpPr>
          <p:nvPr/>
        </p:nvSpPr>
        <p:spPr>
          <a:xfrm>
            <a:off x="9158299" y="4800600"/>
            <a:ext cx="2631696" cy="1718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2000" dirty="0">
                <a:solidFill>
                  <a:schemeClr val="bg1"/>
                </a:solidFill>
              </a:rPr>
              <a:t>Lokale horeca</a:t>
            </a:r>
          </a:p>
          <a:p>
            <a:pPr marL="0" indent="0" algn="ctr">
              <a:buNone/>
            </a:pPr>
            <a:r>
              <a:rPr lang="nl-NL" sz="2000" dirty="0">
                <a:solidFill>
                  <a:schemeClr val="bg1"/>
                </a:solidFill>
              </a:rPr>
              <a:t>Gemeenschapshuizen</a:t>
            </a:r>
          </a:p>
          <a:p>
            <a:pPr marL="0" indent="0" algn="ctr">
              <a:buNone/>
            </a:pPr>
            <a:r>
              <a:rPr lang="nl-NL" sz="2000" dirty="0">
                <a:solidFill>
                  <a:schemeClr val="bg1"/>
                </a:solidFill>
              </a:rPr>
              <a:t>Nieuwe initiatieven</a:t>
            </a:r>
          </a:p>
        </p:txBody>
      </p:sp>
      <p:sp>
        <p:nvSpPr>
          <p:cNvPr id="35" name="Pijl: omhoog/omlaag 34">
            <a:extLst>
              <a:ext uri="{FF2B5EF4-FFF2-40B4-BE49-F238E27FC236}">
                <a16:creationId xmlns:a16="http://schemas.microsoft.com/office/drawing/2014/main" id="{A6A9035B-CD1D-413C-B570-4EE78FCF2FFB}"/>
              </a:ext>
            </a:extLst>
          </p:cNvPr>
          <p:cNvSpPr/>
          <p:nvPr/>
        </p:nvSpPr>
        <p:spPr>
          <a:xfrm rot="7370182">
            <a:off x="7636071" y="1747118"/>
            <a:ext cx="335253" cy="3302157"/>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537010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5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fade">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500"/>
                                        <p:tgtEl>
                                          <p:spTgt spid="2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fade">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0"/>
                                        </p:tgtEl>
                                        <p:attrNameLst>
                                          <p:attrName>style.visibility</p:attrName>
                                        </p:attrNameLst>
                                      </p:cBhvr>
                                      <p:to>
                                        <p:strVal val="visible"/>
                                      </p:to>
                                    </p:set>
                                    <p:animEffect transition="in" filter="fade">
                                      <p:cBhvr>
                                        <p:cTn id="82" dur="500"/>
                                        <p:tgtEl>
                                          <p:spTgt spid="30"/>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2"/>
                                        </p:tgtEl>
                                        <p:attrNameLst>
                                          <p:attrName>style.visibility</p:attrName>
                                        </p:attrNameLst>
                                      </p:cBhvr>
                                      <p:to>
                                        <p:strVal val="visible"/>
                                      </p:to>
                                    </p:set>
                                    <p:animEffect transition="in" filter="fade">
                                      <p:cBhvr>
                                        <p:cTn id="87" dur="500"/>
                                        <p:tgtEl>
                                          <p:spTgt spid="22"/>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6"/>
                                        </p:tgtEl>
                                        <p:attrNameLst>
                                          <p:attrName>style.visibility</p:attrName>
                                        </p:attrNameLst>
                                      </p:cBhvr>
                                      <p:to>
                                        <p:strVal val="visible"/>
                                      </p:to>
                                    </p:set>
                                    <p:animEffect transition="in" filter="fade">
                                      <p:cBhvr>
                                        <p:cTn id="92" dur="500"/>
                                        <p:tgtEl>
                                          <p:spTgt spid="36"/>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fade">
                                      <p:cBhvr>
                                        <p:cTn id="97" dur="500"/>
                                        <p:tgtEl>
                                          <p:spTgt spid="24"/>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7"/>
                                        </p:tgtEl>
                                        <p:attrNameLst>
                                          <p:attrName>style.visibility</p:attrName>
                                        </p:attrNameLst>
                                      </p:cBhvr>
                                      <p:to>
                                        <p:strVal val="visible"/>
                                      </p:to>
                                    </p:set>
                                    <p:animEffect transition="in" filter="fade">
                                      <p:cBhvr>
                                        <p:cTn id="102" dur="500"/>
                                        <p:tgtEl>
                                          <p:spTgt spid="37"/>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fade">
                                      <p:cBhvr>
                                        <p:cTn id="107" dur="500"/>
                                        <p:tgtEl>
                                          <p:spTgt spid="23"/>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38"/>
                                        </p:tgtEl>
                                        <p:attrNameLst>
                                          <p:attrName>style.visibility</p:attrName>
                                        </p:attrNameLst>
                                      </p:cBhvr>
                                      <p:to>
                                        <p:strVal val="visible"/>
                                      </p:to>
                                    </p:set>
                                    <p:animEffect transition="in" filter="fade">
                                      <p:cBhvr>
                                        <p:cTn id="112" dur="500"/>
                                        <p:tgtEl>
                                          <p:spTgt spid="38"/>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35"/>
                                        </p:tgtEl>
                                        <p:attrNameLst>
                                          <p:attrName>style.visibility</p:attrName>
                                        </p:attrNameLst>
                                      </p:cBhvr>
                                      <p:to>
                                        <p:strVal val="visible"/>
                                      </p:to>
                                    </p:set>
                                    <p:animEffect transition="in" filter="fade">
                                      <p:cBhvr>
                                        <p:cTn id="117" dur="500"/>
                                        <p:tgtEl>
                                          <p:spTgt spid="35"/>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33"/>
                                        </p:tgtEl>
                                        <p:attrNameLst>
                                          <p:attrName>style.visibility</p:attrName>
                                        </p:attrNameLst>
                                      </p:cBhvr>
                                      <p:to>
                                        <p:strVal val="visible"/>
                                      </p:to>
                                    </p:set>
                                    <p:animEffect transition="in" filter="fade">
                                      <p:cBhvr>
                                        <p:cTn id="122" dur="500"/>
                                        <p:tgtEl>
                                          <p:spTgt spid="33"/>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34"/>
                                        </p:tgtEl>
                                        <p:attrNameLst>
                                          <p:attrName>style.visibility</p:attrName>
                                        </p:attrNameLst>
                                      </p:cBhvr>
                                      <p:to>
                                        <p:strVal val="visible"/>
                                      </p:to>
                                    </p:set>
                                    <p:animEffect transition="in" filter="fade">
                                      <p:cBhvr>
                                        <p:cTn id="12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9" grpId="0" animBg="1"/>
      <p:bldP spid="20" grpId="0" animBg="1"/>
      <p:bldP spid="26" grpId="0" animBg="1"/>
      <p:bldP spid="29" grpId="0" animBg="1"/>
      <p:bldP spid="30" grpId="0" animBg="1"/>
      <p:bldP spid="31" grpId="0" animBg="1"/>
      <p:bldP spid="32" grpId="0" animBg="1"/>
      <p:bldP spid="18" grpId="0" animBg="1"/>
      <p:bldP spid="21" grpId="0" animBg="1"/>
      <p:bldP spid="22" grpId="0" animBg="1"/>
      <p:bldP spid="23" grpId="0" animBg="1"/>
      <p:bldP spid="24" grpId="0" animBg="1"/>
      <p:bldP spid="25" grpId="0" animBg="1"/>
      <p:bldP spid="36" grpId="0" animBg="1"/>
      <p:bldP spid="37" grpId="0" animBg="1"/>
      <p:bldP spid="38" grpId="0" animBg="1"/>
      <p:bldP spid="4" grpId="0" animBg="1"/>
      <p:bldP spid="39" grpId="0" animBg="1"/>
      <p:bldP spid="27" grpId="0" animBg="1"/>
      <p:bldP spid="28" grpId="0" animBg="1"/>
      <p:bldP spid="33" grpId="0" animBg="1"/>
      <p:bldP spid="34" grpId="0" animBg="1"/>
      <p:bldP spid="3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E4BCC0-1C4B-097B-A8E8-354605461BBF}"/>
              </a:ext>
            </a:extLst>
          </p:cNvPr>
          <p:cNvSpPr>
            <a:spLocks noGrp="1"/>
          </p:cNvSpPr>
          <p:nvPr>
            <p:ph type="ctrTitle"/>
          </p:nvPr>
        </p:nvSpPr>
        <p:spPr>
          <a:xfrm>
            <a:off x="1524000" y="1122363"/>
            <a:ext cx="9144000" cy="269115"/>
          </a:xfrm>
        </p:spPr>
        <p:txBody>
          <a:bodyPr>
            <a:normAutofit fontScale="90000"/>
          </a:bodyPr>
          <a:lstStyle/>
          <a:p>
            <a:br>
              <a:rPr lang="nl-NL" dirty="0"/>
            </a:br>
            <a:r>
              <a:rPr lang="nl-NL" dirty="0"/>
              <a:t>Vervolgstappen</a:t>
            </a:r>
          </a:p>
        </p:txBody>
      </p:sp>
      <p:sp>
        <p:nvSpPr>
          <p:cNvPr id="3" name="Ondertitel 2">
            <a:extLst>
              <a:ext uri="{FF2B5EF4-FFF2-40B4-BE49-F238E27FC236}">
                <a16:creationId xmlns:a16="http://schemas.microsoft.com/office/drawing/2014/main" id="{6CB08845-75D5-7C52-8F28-586BB60D023B}"/>
              </a:ext>
            </a:extLst>
          </p:cNvPr>
          <p:cNvSpPr>
            <a:spLocks noGrp="1"/>
          </p:cNvSpPr>
          <p:nvPr>
            <p:ph type="subTitle" idx="1"/>
          </p:nvPr>
        </p:nvSpPr>
        <p:spPr>
          <a:xfrm>
            <a:off x="1035698" y="1808921"/>
            <a:ext cx="10095722" cy="4691269"/>
          </a:xfrm>
        </p:spPr>
        <p:txBody>
          <a:bodyPr>
            <a:normAutofit fontScale="92500"/>
          </a:bodyPr>
          <a:lstStyle/>
          <a:p>
            <a:pPr marL="342900" indent="-342900" algn="l">
              <a:buFontTx/>
              <a:buChar char="-"/>
            </a:pPr>
            <a:r>
              <a:rPr lang="nl-NL" dirty="0"/>
              <a:t>Presentatie wensen/inventarisatie aan de gemeente</a:t>
            </a:r>
          </a:p>
          <a:p>
            <a:pPr marL="342900" indent="-342900" algn="l">
              <a:buFontTx/>
              <a:buChar char="-"/>
            </a:pPr>
            <a:r>
              <a:rPr lang="nl-NL" dirty="0"/>
              <a:t>Oprichten Stichting MFA Susteren</a:t>
            </a:r>
          </a:p>
          <a:p>
            <a:pPr marL="342900" indent="-342900" algn="l">
              <a:buFontTx/>
              <a:buChar char="-"/>
            </a:pPr>
            <a:r>
              <a:rPr lang="nl-NL" dirty="0"/>
              <a:t>Benoemen (interim) bestuur van MFA Susteren conform gewenste organisatie</a:t>
            </a:r>
          </a:p>
          <a:p>
            <a:pPr marL="342900" indent="-342900" algn="l">
              <a:buFontTx/>
              <a:buChar char="-"/>
            </a:pPr>
            <a:r>
              <a:rPr lang="nl-NL" dirty="0"/>
              <a:t>Samen met de gemeente stellen we Programma van Eisen definitief op</a:t>
            </a:r>
          </a:p>
          <a:p>
            <a:pPr marL="342900" indent="-342900" algn="l">
              <a:buFontTx/>
              <a:buChar char="-"/>
            </a:pPr>
            <a:r>
              <a:rPr lang="nl-NL" dirty="0"/>
              <a:t>Gemeente start haalbaarheidsstudie i.c.m. locatiestudie</a:t>
            </a:r>
          </a:p>
          <a:p>
            <a:pPr marL="342900" indent="-342900" algn="l">
              <a:buFontTx/>
              <a:buChar char="-"/>
            </a:pPr>
            <a:r>
              <a:rPr lang="nl-NL" dirty="0"/>
              <a:t>Functioneel ontwerp, technisch ontwerp, bestek, aanbesteding e.d.</a:t>
            </a:r>
          </a:p>
          <a:p>
            <a:pPr marL="342900" indent="-342900" algn="l">
              <a:buFontTx/>
              <a:buChar char="-"/>
            </a:pPr>
            <a:r>
              <a:rPr lang="nl-NL" dirty="0"/>
              <a:t>(ver)bouw fase</a:t>
            </a:r>
          </a:p>
          <a:p>
            <a:pPr marL="342900" indent="-342900" algn="l">
              <a:buFontTx/>
              <a:buChar char="-"/>
            </a:pPr>
            <a:r>
              <a:rPr lang="nl-NL" dirty="0"/>
              <a:t>Oplevering</a:t>
            </a:r>
          </a:p>
          <a:p>
            <a:pPr marL="342900" indent="-342900" algn="l">
              <a:buFontTx/>
              <a:buChar char="-"/>
            </a:pPr>
            <a:r>
              <a:rPr lang="nl-NL" dirty="0"/>
              <a:t>Start Exploitatie</a:t>
            </a:r>
          </a:p>
          <a:p>
            <a:pPr marL="342900" indent="-342900" algn="l">
              <a:buFontTx/>
              <a:buChar char="-"/>
            </a:pPr>
            <a:endParaRPr lang="nl-NL" dirty="0"/>
          </a:p>
          <a:p>
            <a:pPr marL="342900" indent="-342900" algn="l">
              <a:buFontTx/>
              <a:buChar char="-"/>
            </a:pPr>
            <a:r>
              <a:rPr lang="nl-NL" dirty="0"/>
              <a:t>Verwachte doorlooptijd 3 a 4 jaar</a:t>
            </a:r>
          </a:p>
        </p:txBody>
      </p:sp>
    </p:spTree>
    <p:extLst>
      <p:ext uri="{BB962C8B-B14F-4D97-AF65-F5344CB8AC3E}">
        <p14:creationId xmlns:p14="http://schemas.microsoft.com/office/powerpoint/2010/main" val="3927898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22196D-DC47-C77B-D9D8-7C7D5E59F2A5}"/>
              </a:ext>
            </a:extLst>
          </p:cNvPr>
          <p:cNvSpPr>
            <a:spLocks noGrp="1"/>
          </p:cNvSpPr>
          <p:nvPr>
            <p:ph type="title"/>
          </p:nvPr>
        </p:nvSpPr>
        <p:spPr/>
        <p:txBody>
          <a:bodyPr>
            <a:normAutofit/>
          </a:bodyPr>
          <a:lstStyle/>
          <a:p>
            <a:r>
              <a:rPr lang="nl-NL" sz="6000" dirty="0"/>
              <a:t>Risico’s en uitdagingen</a:t>
            </a:r>
          </a:p>
        </p:txBody>
      </p:sp>
      <p:sp>
        <p:nvSpPr>
          <p:cNvPr id="3" name="Tijdelijke aanduiding voor inhoud 2">
            <a:extLst>
              <a:ext uri="{FF2B5EF4-FFF2-40B4-BE49-F238E27FC236}">
                <a16:creationId xmlns:a16="http://schemas.microsoft.com/office/drawing/2014/main" id="{9FEC7185-A2EA-D489-2FFE-DB0B50EC7299}"/>
              </a:ext>
            </a:extLst>
          </p:cNvPr>
          <p:cNvSpPr>
            <a:spLocks noGrp="1"/>
          </p:cNvSpPr>
          <p:nvPr>
            <p:ph idx="1"/>
          </p:nvPr>
        </p:nvSpPr>
        <p:spPr>
          <a:xfrm>
            <a:off x="1026368" y="1825625"/>
            <a:ext cx="10105052" cy="4351338"/>
          </a:xfrm>
        </p:spPr>
        <p:txBody>
          <a:bodyPr>
            <a:normAutofit/>
          </a:bodyPr>
          <a:lstStyle/>
          <a:p>
            <a:pPr>
              <a:buFontTx/>
              <a:buChar char="-"/>
            </a:pPr>
            <a:r>
              <a:rPr lang="nl-NL" sz="2400" dirty="0"/>
              <a:t>Lange duur traject</a:t>
            </a:r>
          </a:p>
          <a:p>
            <a:pPr>
              <a:buFontTx/>
              <a:buChar char="-"/>
            </a:pPr>
            <a:r>
              <a:rPr lang="nl-NL" sz="2400" dirty="0"/>
              <a:t>Hoe houden we draagvlak?</a:t>
            </a:r>
          </a:p>
          <a:p>
            <a:pPr>
              <a:buFontTx/>
              <a:buChar char="-"/>
            </a:pPr>
            <a:r>
              <a:rPr lang="nl-NL" sz="2400" dirty="0"/>
              <a:t>Hoe houden we iedereen aan boord/betrokken?</a:t>
            </a:r>
          </a:p>
          <a:p>
            <a:pPr>
              <a:buFontTx/>
              <a:buChar char="-"/>
            </a:pPr>
            <a:r>
              <a:rPr lang="nl-NL" sz="2400" dirty="0"/>
              <a:t>Hoe houden we zekerheid dat de huidige voorzieningen beschikbaar blijven?</a:t>
            </a:r>
          </a:p>
          <a:p>
            <a:pPr>
              <a:buFontTx/>
              <a:buChar char="-"/>
            </a:pPr>
            <a:endParaRPr lang="nl-NL" sz="2400" dirty="0"/>
          </a:p>
        </p:txBody>
      </p:sp>
    </p:spTree>
    <p:extLst>
      <p:ext uri="{BB962C8B-B14F-4D97-AF65-F5344CB8AC3E}">
        <p14:creationId xmlns:p14="http://schemas.microsoft.com/office/powerpoint/2010/main" val="3463688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A7AAD6-F74C-9A6F-4B2B-2053DD0AE3CB}"/>
              </a:ext>
            </a:extLst>
          </p:cNvPr>
          <p:cNvSpPr>
            <a:spLocks noGrp="1"/>
          </p:cNvSpPr>
          <p:nvPr>
            <p:ph type="title"/>
          </p:nvPr>
        </p:nvSpPr>
        <p:spPr>
          <a:xfrm>
            <a:off x="838200" y="365126"/>
            <a:ext cx="10515600" cy="967286"/>
          </a:xfrm>
        </p:spPr>
        <p:txBody>
          <a:bodyPr>
            <a:normAutofit/>
          </a:bodyPr>
          <a:lstStyle/>
          <a:p>
            <a:pPr algn="ctr"/>
            <a:r>
              <a:rPr lang="nl-NL" sz="6000" dirty="0"/>
              <a:t>Hoe verder?</a:t>
            </a:r>
          </a:p>
        </p:txBody>
      </p:sp>
      <p:sp>
        <p:nvSpPr>
          <p:cNvPr id="3" name="Tijdelijke aanduiding voor inhoud 2">
            <a:extLst>
              <a:ext uri="{FF2B5EF4-FFF2-40B4-BE49-F238E27FC236}">
                <a16:creationId xmlns:a16="http://schemas.microsoft.com/office/drawing/2014/main" id="{9EA26CDC-2AD4-04F6-CD36-8F9C334EF378}"/>
              </a:ext>
            </a:extLst>
          </p:cNvPr>
          <p:cNvSpPr>
            <a:spLocks noGrp="1"/>
          </p:cNvSpPr>
          <p:nvPr>
            <p:ph idx="1"/>
          </p:nvPr>
        </p:nvSpPr>
        <p:spPr>
          <a:xfrm>
            <a:off x="557349" y="1271450"/>
            <a:ext cx="11042468" cy="5221423"/>
          </a:xfrm>
        </p:spPr>
        <p:txBody>
          <a:bodyPr>
            <a:normAutofit fontScale="92500"/>
          </a:bodyPr>
          <a:lstStyle/>
          <a:p>
            <a:pPr>
              <a:lnSpc>
                <a:spcPct val="150000"/>
              </a:lnSpc>
            </a:pPr>
            <a:r>
              <a:rPr lang="nl-NL" sz="2000" dirty="0"/>
              <a:t>Initiatiefgroep heeft inventarisatie afgerond en daarmee ook de werkzaamheden beëindigd</a:t>
            </a:r>
          </a:p>
          <a:p>
            <a:pPr>
              <a:lnSpc>
                <a:spcPct val="150000"/>
              </a:lnSpc>
            </a:pPr>
            <a:r>
              <a:rPr lang="nl-NL" sz="2000" dirty="0"/>
              <a:t>De Stichting MFA Susteren wordt formeel opgericht. De verenigingen (toekomstige gebruikers) vaardigen vertegenwoordigers af in het Algemeen bestuur van de stichting. Dit is nodig voor het noodzakelijke draagvlak.</a:t>
            </a:r>
          </a:p>
          <a:p>
            <a:pPr>
              <a:lnSpc>
                <a:spcPct val="150000"/>
              </a:lnSpc>
            </a:pPr>
            <a:r>
              <a:rPr lang="nl-NL" sz="2000" dirty="0"/>
              <a:t>Geïnteresseerden voor een functie in het bestuur worden opgeroepen zich te melden. Met deze geïnteresseerden wordt in een volgende bijeenkomst van gedachten gewisseld over hetgeen een bestuursfunctie behelst, alvorens zij zich definitief kandidaat stellen.</a:t>
            </a:r>
          </a:p>
          <a:p>
            <a:pPr>
              <a:lnSpc>
                <a:spcPct val="150000"/>
              </a:lnSpc>
            </a:pPr>
            <a:r>
              <a:rPr lang="nl-NL" sz="2000" dirty="0"/>
              <a:t>Het bestuur van de Stichting zal samengesteld worden, waarbij onderling de taken verdeeld zullen worden.</a:t>
            </a:r>
          </a:p>
          <a:p>
            <a:pPr>
              <a:lnSpc>
                <a:spcPct val="150000"/>
              </a:lnSpc>
            </a:pPr>
            <a:r>
              <a:rPr lang="nl-NL" sz="2000" dirty="0"/>
              <a:t>We gaan werken volgens de geschetste organisatievorm, met een dagelijks bestuur en algemeen bestuur.</a:t>
            </a:r>
          </a:p>
          <a:p>
            <a:pPr>
              <a:lnSpc>
                <a:spcPct val="150000"/>
              </a:lnSpc>
            </a:pPr>
            <a:r>
              <a:rPr lang="nl-NL" sz="2000" dirty="0"/>
              <a:t>Verkennen van de mogelijkheden rekening houdend met de risico’s en uitdagingen.</a:t>
            </a:r>
          </a:p>
        </p:txBody>
      </p:sp>
    </p:spTree>
    <p:extLst>
      <p:ext uri="{BB962C8B-B14F-4D97-AF65-F5344CB8AC3E}">
        <p14:creationId xmlns:p14="http://schemas.microsoft.com/office/powerpoint/2010/main" val="2215690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A7AAD6-F74C-9A6F-4B2B-2053DD0AE3CB}"/>
              </a:ext>
            </a:extLst>
          </p:cNvPr>
          <p:cNvSpPr>
            <a:spLocks noGrp="1"/>
          </p:cNvSpPr>
          <p:nvPr>
            <p:ph type="title"/>
          </p:nvPr>
        </p:nvSpPr>
        <p:spPr/>
        <p:txBody>
          <a:bodyPr>
            <a:normAutofit/>
          </a:bodyPr>
          <a:lstStyle/>
          <a:p>
            <a:pPr algn="ctr"/>
            <a:r>
              <a:rPr lang="nl-NL" sz="6000" dirty="0"/>
              <a:t>Mogelijkheden</a:t>
            </a:r>
          </a:p>
        </p:txBody>
      </p:sp>
      <p:sp>
        <p:nvSpPr>
          <p:cNvPr id="3" name="Tijdelijke aanduiding voor inhoud 2">
            <a:extLst>
              <a:ext uri="{FF2B5EF4-FFF2-40B4-BE49-F238E27FC236}">
                <a16:creationId xmlns:a16="http://schemas.microsoft.com/office/drawing/2014/main" id="{9EA26CDC-2AD4-04F6-CD36-8F9C334EF378}"/>
              </a:ext>
            </a:extLst>
          </p:cNvPr>
          <p:cNvSpPr>
            <a:spLocks noGrp="1"/>
          </p:cNvSpPr>
          <p:nvPr>
            <p:ph idx="1"/>
          </p:nvPr>
        </p:nvSpPr>
        <p:spPr/>
        <p:txBody>
          <a:bodyPr>
            <a:normAutofit fontScale="55000" lnSpcReduction="20000"/>
          </a:bodyPr>
          <a:lstStyle/>
          <a:p>
            <a:pPr marL="0" indent="0">
              <a:lnSpc>
                <a:spcPct val="120000"/>
              </a:lnSpc>
              <a:buNone/>
            </a:pPr>
            <a:r>
              <a:rPr lang="nl-NL" sz="4000" dirty="0"/>
              <a:t>1. We blijven gebruik maken van de huidige faciliteiten en blijven werken zoals we nu al doen. Samen werken we aan de opzet en inrichting van de MFA en nemen die in gebruik als die klaar is; looptijd 3 tot 4 jaar</a:t>
            </a:r>
          </a:p>
          <a:p>
            <a:pPr>
              <a:lnSpc>
                <a:spcPct val="120000"/>
              </a:lnSpc>
              <a:buFontTx/>
              <a:buChar char="-"/>
            </a:pPr>
            <a:endParaRPr lang="nl-NL" sz="4000" dirty="0"/>
          </a:p>
          <a:p>
            <a:pPr marL="0" indent="0">
              <a:lnSpc>
                <a:spcPct val="120000"/>
              </a:lnSpc>
              <a:buNone/>
            </a:pPr>
            <a:r>
              <a:rPr lang="nl-NL" sz="4000" dirty="0"/>
              <a:t>2. We zoeken in overleg met de gemeente en gebruikers een tijdelijke faciliteit en gaan die al in gebruik nemen conform de geschetste organisatievorm; de tijdelijke voorziening wordt geschikt gemaakt voor tijdelijk gebruik en het beheer wordt vanuit de Stichting MFA opgezet. We werken dan al conform de geschetste organisatievorm.</a:t>
            </a:r>
          </a:p>
          <a:p>
            <a:pPr marL="0" indent="0">
              <a:lnSpc>
                <a:spcPct val="120000"/>
              </a:lnSpc>
              <a:buNone/>
            </a:pPr>
            <a:endParaRPr lang="nl-NL" sz="4000" dirty="0"/>
          </a:p>
          <a:p>
            <a:pPr marL="0" indent="0">
              <a:lnSpc>
                <a:spcPct val="120000"/>
              </a:lnSpc>
              <a:buNone/>
            </a:pPr>
            <a:r>
              <a:rPr lang="nl-NL" sz="4000" dirty="0"/>
              <a:t>Ad 2: dit is slechts een </a:t>
            </a:r>
            <a:r>
              <a:rPr lang="nl-NL" sz="4000" b="1" dirty="0"/>
              <a:t>tijdelijke oplossing</a:t>
            </a:r>
            <a:r>
              <a:rPr lang="nl-NL" sz="4000" dirty="0"/>
              <a:t>. Tegelijkertijd werken we aan de definitieve lange termijn faciliteit, die voldoet aan de wensen. Dit zal dan ook 3 tot 4 jaar duren.</a:t>
            </a:r>
          </a:p>
          <a:p>
            <a:pPr marL="0" indent="0">
              <a:buNone/>
            </a:pPr>
            <a:endParaRPr lang="nl-NL" sz="4000" dirty="0"/>
          </a:p>
          <a:p>
            <a:pPr marL="0" indent="0">
              <a:buNone/>
            </a:pPr>
            <a:endParaRPr lang="nl-NL" sz="4000" dirty="0"/>
          </a:p>
        </p:txBody>
      </p:sp>
    </p:spTree>
    <p:extLst>
      <p:ext uri="{BB962C8B-B14F-4D97-AF65-F5344CB8AC3E}">
        <p14:creationId xmlns:p14="http://schemas.microsoft.com/office/powerpoint/2010/main" val="510940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5" name="Tijdelijke aanduiding voor inhoud 1">
            <a:extLst>
              <a:ext uri="{FF2B5EF4-FFF2-40B4-BE49-F238E27FC236}">
                <a16:creationId xmlns:a16="http://schemas.microsoft.com/office/drawing/2014/main" id="{C27054D9-17C1-40B2-B15A-A1E4253CC71E}"/>
              </a:ext>
            </a:extLst>
          </p:cNvPr>
          <p:cNvSpPr txBox="1">
            <a:spLocks/>
          </p:cNvSpPr>
          <p:nvPr/>
        </p:nvSpPr>
        <p:spPr>
          <a:xfrm>
            <a:off x="366508" y="177739"/>
            <a:ext cx="11501238" cy="6589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nl-NL" sz="3600" b="1" dirty="0">
                <a:solidFill>
                  <a:srgbClr val="006600"/>
                </a:solidFill>
              </a:rPr>
              <a:t>Herhaling van stappen</a:t>
            </a:r>
          </a:p>
        </p:txBody>
      </p:sp>
      <p:sp>
        <p:nvSpPr>
          <p:cNvPr id="8" name="Tijdelijke aanduiding voor inhoud 1">
            <a:extLst>
              <a:ext uri="{FF2B5EF4-FFF2-40B4-BE49-F238E27FC236}">
                <a16:creationId xmlns:a16="http://schemas.microsoft.com/office/drawing/2014/main" id="{27E2E299-940C-48EA-9FE8-60F90DA66DAF}"/>
              </a:ext>
            </a:extLst>
          </p:cNvPr>
          <p:cNvSpPr txBox="1">
            <a:spLocks/>
          </p:cNvSpPr>
          <p:nvPr/>
        </p:nvSpPr>
        <p:spPr>
          <a:xfrm>
            <a:off x="1041651" y="840049"/>
            <a:ext cx="3301749" cy="417251"/>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2200" b="1" dirty="0">
                <a:solidFill>
                  <a:srgbClr val="006600"/>
                </a:solidFill>
              </a:rPr>
              <a:t>Commitment / draagvlak</a:t>
            </a:r>
          </a:p>
        </p:txBody>
      </p:sp>
      <p:sp>
        <p:nvSpPr>
          <p:cNvPr id="9" name="Tijdelijke aanduiding voor inhoud 1">
            <a:extLst>
              <a:ext uri="{FF2B5EF4-FFF2-40B4-BE49-F238E27FC236}">
                <a16:creationId xmlns:a16="http://schemas.microsoft.com/office/drawing/2014/main" id="{3ADF0879-3AD0-4CEE-9B32-18F7AD8A2A9F}"/>
              </a:ext>
            </a:extLst>
          </p:cNvPr>
          <p:cNvSpPr txBox="1">
            <a:spLocks/>
          </p:cNvSpPr>
          <p:nvPr/>
        </p:nvSpPr>
        <p:spPr>
          <a:xfrm>
            <a:off x="1033565" y="1436272"/>
            <a:ext cx="3301750" cy="417251"/>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2200" b="1" dirty="0">
                <a:solidFill>
                  <a:srgbClr val="006600"/>
                </a:solidFill>
              </a:rPr>
              <a:t>Projectgroep / bestuur</a:t>
            </a:r>
          </a:p>
        </p:txBody>
      </p:sp>
      <p:sp>
        <p:nvSpPr>
          <p:cNvPr id="10" name="Tijdelijke aanduiding voor inhoud 1">
            <a:extLst>
              <a:ext uri="{FF2B5EF4-FFF2-40B4-BE49-F238E27FC236}">
                <a16:creationId xmlns:a16="http://schemas.microsoft.com/office/drawing/2014/main" id="{080D081D-B4C0-422B-94C2-02B479C9FC7C}"/>
              </a:ext>
            </a:extLst>
          </p:cNvPr>
          <p:cNvSpPr txBox="1">
            <a:spLocks/>
          </p:cNvSpPr>
          <p:nvPr/>
        </p:nvSpPr>
        <p:spPr>
          <a:xfrm>
            <a:off x="1041649" y="2400261"/>
            <a:ext cx="3301751" cy="417251"/>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2200" b="1" dirty="0">
                <a:solidFill>
                  <a:srgbClr val="006600"/>
                </a:solidFill>
              </a:rPr>
              <a:t>Projectmatige aanpak</a:t>
            </a:r>
          </a:p>
        </p:txBody>
      </p:sp>
      <p:sp>
        <p:nvSpPr>
          <p:cNvPr id="15" name="Tijdelijke aanduiding voor inhoud 1">
            <a:extLst>
              <a:ext uri="{FF2B5EF4-FFF2-40B4-BE49-F238E27FC236}">
                <a16:creationId xmlns:a16="http://schemas.microsoft.com/office/drawing/2014/main" id="{745E49E0-1656-4078-98C2-90D79BD1A155}"/>
              </a:ext>
            </a:extLst>
          </p:cNvPr>
          <p:cNvSpPr txBox="1">
            <a:spLocks/>
          </p:cNvSpPr>
          <p:nvPr/>
        </p:nvSpPr>
        <p:spPr>
          <a:xfrm>
            <a:off x="4484876" y="836713"/>
            <a:ext cx="7583411" cy="417251"/>
          </a:xfrm>
          <a:prstGeom prst="rect">
            <a:avLst/>
          </a:prstGeom>
          <a:solidFill>
            <a:schemeClr val="accent5">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2200" dirty="0">
                <a:solidFill>
                  <a:srgbClr val="0000FF"/>
                </a:solidFill>
              </a:rPr>
              <a:t>Wat vinden de verenigingen en organisaties?</a:t>
            </a:r>
          </a:p>
        </p:txBody>
      </p:sp>
      <p:sp>
        <p:nvSpPr>
          <p:cNvPr id="16" name="Tijdelijke aanduiding voor inhoud 1">
            <a:extLst>
              <a:ext uri="{FF2B5EF4-FFF2-40B4-BE49-F238E27FC236}">
                <a16:creationId xmlns:a16="http://schemas.microsoft.com/office/drawing/2014/main" id="{1C1DD00E-5847-472B-97AE-2659EAD22EFA}"/>
              </a:ext>
            </a:extLst>
          </p:cNvPr>
          <p:cNvSpPr txBox="1">
            <a:spLocks/>
          </p:cNvSpPr>
          <p:nvPr/>
        </p:nvSpPr>
        <p:spPr>
          <a:xfrm>
            <a:off x="4484873" y="1461491"/>
            <a:ext cx="7583411" cy="417251"/>
          </a:xfrm>
          <a:prstGeom prst="rect">
            <a:avLst/>
          </a:prstGeom>
          <a:solidFill>
            <a:schemeClr val="accent5">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2200" dirty="0">
                <a:solidFill>
                  <a:srgbClr val="0000FF"/>
                </a:solidFill>
              </a:rPr>
              <a:t>Formeren van een projectgroep (voorlopig bestuur?)</a:t>
            </a:r>
          </a:p>
        </p:txBody>
      </p:sp>
      <p:pic>
        <p:nvPicPr>
          <p:cNvPr id="19" name="Afbeelding 18">
            <a:extLst>
              <a:ext uri="{FF2B5EF4-FFF2-40B4-BE49-F238E27FC236}">
                <a16:creationId xmlns:a16="http://schemas.microsoft.com/office/drawing/2014/main" id="{79F74DF7-3C68-4039-BB7F-9ED3C88ED7DB}"/>
              </a:ext>
            </a:extLst>
          </p:cNvPr>
          <p:cNvPicPr>
            <a:picLocks noChangeAspect="1"/>
          </p:cNvPicPr>
          <p:nvPr/>
        </p:nvPicPr>
        <p:blipFill>
          <a:blip r:embed="rId2"/>
          <a:stretch>
            <a:fillRect/>
          </a:stretch>
        </p:blipFill>
        <p:spPr>
          <a:xfrm>
            <a:off x="5170673" y="2400261"/>
            <a:ext cx="5690187" cy="4020417"/>
          </a:xfrm>
          <a:prstGeom prst="rect">
            <a:avLst/>
          </a:prstGeom>
        </p:spPr>
      </p:pic>
      <p:sp>
        <p:nvSpPr>
          <p:cNvPr id="23" name="Tijdelijke aanduiding voor inhoud 1">
            <a:extLst>
              <a:ext uri="{FF2B5EF4-FFF2-40B4-BE49-F238E27FC236}">
                <a16:creationId xmlns:a16="http://schemas.microsoft.com/office/drawing/2014/main" id="{0902FD66-07ED-41CA-9622-CEF039EC404D}"/>
              </a:ext>
            </a:extLst>
          </p:cNvPr>
          <p:cNvSpPr txBox="1">
            <a:spLocks/>
          </p:cNvSpPr>
          <p:nvPr/>
        </p:nvSpPr>
        <p:spPr>
          <a:xfrm rot="20967877">
            <a:off x="294969" y="3389854"/>
            <a:ext cx="4543963" cy="2282724"/>
          </a:xfrm>
          <a:prstGeom prst="rect">
            <a:avLst/>
          </a:prstGeom>
          <a:solidFill>
            <a:srgbClr val="FFFF00"/>
          </a:solidFill>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400" b="1" i="0" u="none" strike="noStrike" kern="1200" cap="none" spc="0" normalizeH="0" baseline="0" noProof="0" dirty="0">
                <a:ln>
                  <a:noFill/>
                </a:ln>
                <a:solidFill>
                  <a:srgbClr val="006600"/>
                </a:solidFill>
                <a:effectLst/>
                <a:uLnTx/>
                <a:uFillTx/>
                <a:latin typeface="Calibri" panose="020F0502020204030204"/>
              </a:rPr>
              <a:t>Voor beide processen:</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sz="2400" b="1" dirty="0">
                <a:solidFill>
                  <a:srgbClr val="0000FF"/>
                </a:solidFill>
                <a:latin typeface="Calibri" panose="020F0502020204030204"/>
              </a:rPr>
              <a:t>Bouwen van de organisatie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400" b="1" i="0" u="none" strike="noStrike" kern="1200" cap="none" spc="0" normalizeH="0" baseline="0" noProof="0" dirty="0">
                <a:ln>
                  <a:noFill/>
                </a:ln>
                <a:solidFill>
                  <a:srgbClr val="FF0000"/>
                </a:solidFill>
                <a:effectLst/>
                <a:uLnTx/>
                <a:uFillTx/>
                <a:latin typeface="Calibri" panose="020F0502020204030204"/>
              </a:rPr>
              <a:t>(software)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sz="2400" b="1" dirty="0">
                <a:solidFill>
                  <a:srgbClr val="0000FF"/>
                </a:solidFill>
                <a:latin typeface="Calibri" panose="020F0502020204030204"/>
              </a:rPr>
              <a:t>(Ver)bouw en inrichting gebouw</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400" b="1" i="0" u="none" strike="noStrike" kern="1200" cap="none" spc="0" normalizeH="0" baseline="0" noProof="0" dirty="0">
                <a:ln>
                  <a:noFill/>
                </a:ln>
                <a:solidFill>
                  <a:srgbClr val="FF0000"/>
                </a:solidFill>
                <a:effectLst/>
                <a:uLnTx/>
                <a:uFillTx/>
                <a:latin typeface="Calibri" panose="020F0502020204030204"/>
              </a:rPr>
              <a:t>(hardware)</a:t>
            </a:r>
          </a:p>
        </p:txBody>
      </p:sp>
    </p:spTree>
    <p:extLst>
      <p:ext uri="{BB962C8B-B14F-4D97-AF65-F5344CB8AC3E}">
        <p14:creationId xmlns:p14="http://schemas.microsoft.com/office/powerpoint/2010/main" val="340571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1000" fill="hold"/>
                                        <p:tgtEl>
                                          <p:spTgt spid="23"/>
                                        </p:tgtEl>
                                        <p:attrNameLst>
                                          <p:attrName>ppt_w</p:attrName>
                                        </p:attrNameLst>
                                      </p:cBhvr>
                                      <p:tavLst>
                                        <p:tav tm="0">
                                          <p:val>
                                            <p:fltVal val="0"/>
                                          </p:val>
                                        </p:tav>
                                        <p:tav tm="100000">
                                          <p:val>
                                            <p:strVal val="#ppt_w"/>
                                          </p:val>
                                        </p:tav>
                                      </p:tavLst>
                                    </p:anim>
                                    <p:anim calcmode="lin" valueType="num">
                                      <p:cBhvr>
                                        <p:cTn id="38" dur="1000" fill="hold"/>
                                        <p:tgtEl>
                                          <p:spTgt spid="23"/>
                                        </p:tgtEl>
                                        <p:attrNameLst>
                                          <p:attrName>ppt_h</p:attrName>
                                        </p:attrNameLst>
                                      </p:cBhvr>
                                      <p:tavLst>
                                        <p:tav tm="0">
                                          <p:val>
                                            <p:fltVal val="0"/>
                                          </p:val>
                                        </p:tav>
                                        <p:tav tm="100000">
                                          <p:val>
                                            <p:strVal val="#ppt_h"/>
                                          </p:val>
                                        </p:tav>
                                      </p:tavLst>
                                    </p:anim>
                                    <p:anim calcmode="lin" valueType="num">
                                      <p:cBhvr>
                                        <p:cTn id="39" dur="1000" fill="hold"/>
                                        <p:tgtEl>
                                          <p:spTgt spid="23"/>
                                        </p:tgtEl>
                                        <p:attrNameLst>
                                          <p:attrName>style.rotation</p:attrName>
                                        </p:attrNameLst>
                                      </p:cBhvr>
                                      <p:tavLst>
                                        <p:tav tm="0">
                                          <p:val>
                                            <p:fltVal val="90"/>
                                          </p:val>
                                        </p:tav>
                                        <p:tav tm="100000">
                                          <p:val>
                                            <p:fltVal val="0"/>
                                          </p:val>
                                        </p:tav>
                                      </p:tavLst>
                                    </p:anim>
                                    <p:animEffect transition="in" filter="fade">
                                      <p:cBhvr>
                                        <p:cTn id="40"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5" grpId="0" animBg="1"/>
      <p:bldP spid="16"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E4BCC0-1C4B-097B-A8E8-354605461BBF}"/>
              </a:ext>
            </a:extLst>
          </p:cNvPr>
          <p:cNvSpPr>
            <a:spLocks noGrp="1"/>
          </p:cNvSpPr>
          <p:nvPr>
            <p:ph type="ctrTitle"/>
          </p:nvPr>
        </p:nvSpPr>
        <p:spPr>
          <a:xfrm>
            <a:off x="1524000" y="536713"/>
            <a:ext cx="9144000" cy="1908313"/>
          </a:xfrm>
        </p:spPr>
        <p:txBody>
          <a:bodyPr/>
          <a:lstStyle/>
          <a:p>
            <a:r>
              <a:rPr lang="nl-NL" dirty="0"/>
              <a:t>Waar staan we nu?</a:t>
            </a:r>
            <a:br>
              <a:rPr lang="nl-NL" dirty="0"/>
            </a:br>
            <a:endParaRPr lang="nl-NL" dirty="0"/>
          </a:p>
        </p:txBody>
      </p:sp>
      <p:sp>
        <p:nvSpPr>
          <p:cNvPr id="3" name="Ondertitel 2">
            <a:extLst>
              <a:ext uri="{FF2B5EF4-FFF2-40B4-BE49-F238E27FC236}">
                <a16:creationId xmlns:a16="http://schemas.microsoft.com/office/drawing/2014/main" id="{6CB08845-75D5-7C52-8F28-586BB60D023B}"/>
              </a:ext>
            </a:extLst>
          </p:cNvPr>
          <p:cNvSpPr>
            <a:spLocks noGrp="1"/>
          </p:cNvSpPr>
          <p:nvPr>
            <p:ph type="subTitle" idx="1"/>
          </p:nvPr>
        </p:nvSpPr>
        <p:spPr>
          <a:xfrm>
            <a:off x="1524000" y="1908313"/>
            <a:ext cx="9144000" cy="4651513"/>
          </a:xfrm>
        </p:spPr>
        <p:txBody>
          <a:bodyPr>
            <a:normAutofit/>
          </a:bodyPr>
          <a:lstStyle/>
          <a:p>
            <a:pPr marL="342900" indent="-342900" algn="l">
              <a:buFontTx/>
              <a:buChar char="-"/>
            </a:pPr>
            <a:r>
              <a:rPr lang="nl-NL" dirty="0"/>
              <a:t>Constateringen</a:t>
            </a:r>
          </a:p>
          <a:p>
            <a:pPr marL="342900" indent="-342900" algn="l">
              <a:buFontTx/>
              <a:buChar char="-"/>
            </a:pPr>
            <a:r>
              <a:rPr lang="nl-NL" dirty="0"/>
              <a:t>Wensen aan MFA</a:t>
            </a:r>
          </a:p>
          <a:p>
            <a:pPr marL="342900" indent="-342900" algn="l">
              <a:buFontTx/>
              <a:buChar char="-"/>
            </a:pPr>
            <a:r>
              <a:rPr lang="nl-NL" dirty="0"/>
              <a:t>Mogelijke bezetting</a:t>
            </a:r>
          </a:p>
          <a:p>
            <a:pPr marL="342900" indent="-342900" algn="l">
              <a:buFontTx/>
              <a:buChar char="-"/>
            </a:pPr>
            <a:r>
              <a:rPr lang="nl-NL" dirty="0"/>
              <a:t>Mogelijke behoefte aan ruimte</a:t>
            </a:r>
          </a:p>
          <a:p>
            <a:pPr marL="342900" indent="-342900" algn="l">
              <a:buFontTx/>
              <a:buChar char="-"/>
            </a:pPr>
            <a:r>
              <a:rPr lang="nl-NL" dirty="0"/>
              <a:t>Mogelijke organisatievorm</a:t>
            </a:r>
          </a:p>
          <a:p>
            <a:pPr marL="342900" indent="-342900" algn="l">
              <a:buFontTx/>
              <a:buChar char="-"/>
            </a:pPr>
            <a:r>
              <a:rPr lang="nl-NL" dirty="0"/>
              <a:t>Vervolgstappen en tijdspad</a:t>
            </a:r>
          </a:p>
          <a:p>
            <a:pPr marL="342900" indent="-342900" algn="l">
              <a:buFontTx/>
              <a:buChar char="-"/>
            </a:pPr>
            <a:r>
              <a:rPr lang="nl-NL" dirty="0"/>
              <a:t>Risico’s en uitdagingen</a:t>
            </a:r>
          </a:p>
          <a:p>
            <a:pPr marL="342900" indent="-342900" algn="l">
              <a:buFontTx/>
              <a:buChar char="-"/>
            </a:pPr>
            <a:r>
              <a:rPr lang="nl-NL" dirty="0"/>
              <a:t>Hoe verder?</a:t>
            </a:r>
          </a:p>
        </p:txBody>
      </p:sp>
    </p:spTree>
    <p:extLst>
      <p:ext uri="{BB962C8B-B14F-4D97-AF65-F5344CB8AC3E}">
        <p14:creationId xmlns:p14="http://schemas.microsoft.com/office/powerpoint/2010/main" val="1209701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E4BCC0-1C4B-097B-A8E8-354605461BBF}"/>
              </a:ext>
            </a:extLst>
          </p:cNvPr>
          <p:cNvSpPr>
            <a:spLocks noGrp="1"/>
          </p:cNvSpPr>
          <p:nvPr>
            <p:ph type="ctrTitle"/>
          </p:nvPr>
        </p:nvSpPr>
        <p:spPr>
          <a:xfrm>
            <a:off x="1524000" y="417443"/>
            <a:ext cx="9144000" cy="974035"/>
          </a:xfrm>
        </p:spPr>
        <p:txBody>
          <a:bodyPr>
            <a:normAutofit/>
          </a:bodyPr>
          <a:lstStyle/>
          <a:p>
            <a:pPr algn="ctr"/>
            <a:r>
              <a:rPr lang="nl-NL" dirty="0">
                <a:latin typeface="+mj-lt"/>
              </a:rPr>
              <a:t>Constateringen</a:t>
            </a:r>
            <a:r>
              <a:rPr lang="nl-NL" dirty="0"/>
              <a:t>  1</a:t>
            </a:r>
          </a:p>
        </p:txBody>
      </p:sp>
      <p:sp>
        <p:nvSpPr>
          <p:cNvPr id="3" name="Ondertitel 2">
            <a:extLst>
              <a:ext uri="{FF2B5EF4-FFF2-40B4-BE49-F238E27FC236}">
                <a16:creationId xmlns:a16="http://schemas.microsoft.com/office/drawing/2014/main" id="{6CB08845-75D5-7C52-8F28-586BB60D023B}"/>
              </a:ext>
            </a:extLst>
          </p:cNvPr>
          <p:cNvSpPr>
            <a:spLocks noGrp="1"/>
          </p:cNvSpPr>
          <p:nvPr>
            <p:ph type="subTitle" idx="1"/>
          </p:nvPr>
        </p:nvSpPr>
        <p:spPr>
          <a:xfrm>
            <a:off x="1524000" y="1727066"/>
            <a:ext cx="9144000" cy="4216534"/>
          </a:xfrm>
        </p:spPr>
        <p:txBody>
          <a:bodyPr>
            <a:normAutofit/>
          </a:bodyPr>
          <a:lstStyle/>
          <a:p>
            <a:pPr marL="342900" indent="-342900" algn="l">
              <a:buFontTx/>
              <a:buChar char="-"/>
            </a:pPr>
            <a:r>
              <a:rPr lang="nl-NL" dirty="0"/>
              <a:t>Commitment en draagvlak is aanwezig</a:t>
            </a:r>
          </a:p>
          <a:p>
            <a:pPr marL="342900" indent="-342900" algn="l">
              <a:buFontTx/>
              <a:buChar char="-"/>
            </a:pPr>
            <a:r>
              <a:rPr lang="nl-NL" dirty="0"/>
              <a:t>Gemeente heeft positief besluit genomen voor een voorziening in de kern Susteren</a:t>
            </a:r>
          </a:p>
          <a:p>
            <a:pPr marL="342900" indent="-342900" algn="l">
              <a:buFontTx/>
              <a:buChar char="-"/>
            </a:pPr>
            <a:r>
              <a:rPr lang="nl-NL" dirty="0"/>
              <a:t>Inventarisatie van de behoefte vanuit de georganiseerde verenigingen is afgerond: uitwerking volgt</a:t>
            </a:r>
          </a:p>
          <a:p>
            <a:pPr marL="342900" indent="-342900" algn="l">
              <a:buFontTx/>
              <a:buChar char="-"/>
            </a:pPr>
            <a:r>
              <a:rPr lang="nl-NL" dirty="0"/>
              <a:t>Alle inwoners van Susteren zijn opgeroepen om te reageren; dit wordt nog meegenomen in de inventarisatie</a:t>
            </a:r>
          </a:p>
          <a:p>
            <a:pPr marL="342900" indent="-342900" algn="l">
              <a:buFontTx/>
              <a:buChar char="-"/>
            </a:pPr>
            <a:r>
              <a:rPr lang="nl-NL" dirty="0"/>
              <a:t>Menswel wil/kan initiatieven ondersteunen</a:t>
            </a:r>
          </a:p>
          <a:p>
            <a:pPr marL="342900" indent="-342900" algn="l">
              <a:buFontTx/>
              <a:buChar char="-"/>
            </a:pPr>
            <a:r>
              <a:rPr lang="nl-NL" dirty="0"/>
              <a:t>Er is behoefte aan een laagdrempelige voorziening ook voor individuen en niet georganiseerde burgers</a:t>
            </a:r>
          </a:p>
        </p:txBody>
      </p:sp>
    </p:spTree>
    <p:extLst>
      <p:ext uri="{BB962C8B-B14F-4D97-AF65-F5344CB8AC3E}">
        <p14:creationId xmlns:p14="http://schemas.microsoft.com/office/powerpoint/2010/main" val="3196014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E4BCC0-1C4B-097B-A8E8-354605461BBF}"/>
              </a:ext>
            </a:extLst>
          </p:cNvPr>
          <p:cNvSpPr>
            <a:spLocks noGrp="1"/>
          </p:cNvSpPr>
          <p:nvPr>
            <p:ph type="ctrTitle"/>
          </p:nvPr>
        </p:nvSpPr>
        <p:spPr>
          <a:xfrm>
            <a:off x="1524000" y="417443"/>
            <a:ext cx="9144000" cy="974035"/>
          </a:xfrm>
        </p:spPr>
        <p:txBody>
          <a:bodyPr>
            <a:normAutofit/>
          </a:bodyPr>
          <a:lstStyle/>
          <a:p>
            <a:pPr algn="ctr"/>
            <a:r>
              <a:rPr lang="nl-NL" dirty="0">
                <a:latin typeface="+mj-lt"/>
              </a:rPr>
              <a:t>Constateringen</a:t>
            </a:r>
            <a:r>
              <a:rPr lang="nl-NL" dirty="0"/>
              <a:t>  2</a:t>
            </a:r>
          </a:p>
        </p:txBody>
      </p:sp>
      <p:sp>
        <p:nvSpPr>
          <p:cNvPr id="3" name="Ondertitel 2">
            <a:extLst>
              <a:ext uri="{FF2B5EF4-FFF2-40B4-BE49-F238E27FC236}">
                <a16:creationId xmlns:a16="http://schemas.microsoft.com/office/drawing/2014/main" id="{6CB08845-75D5-7C52-8F28-586BB60D023B}"/>
              </a:ext>
            </a:extLst>
          </p:cNvPr>
          <p:cNvSpPr>
            <a:spLocks noGrp="1"/>
          </p:cNvSpPr>
          <p:nvPr>
            <p:ph type="subTitle" idx="1"/>
          </p:nvPr>
        </p:nvSpPr>
        <p:spPr>
          <a:xfrm>
            <a:off x="1045029" y="1727066"/>
            <a:ext cx="10095722" cy="4580428"/>
          </a:xfrm>
        </p:spPr>
        <p:txBody>
          <a:bodyPr/>
          <a:lstStyle/>
          <a:p>
            <a:pPr marL="342900" indent="-342900" algn="l">
              <a:buFontTx/>
              <a:buChar char="-"/>
            </a:pPr>
            <a:r>
              <a:rPr lang="nl-NL" dirty="0"/>
              <a:t>Er is geen centrale plek in de kern Susteren waar verenigingen en burgers gezamenlijk initiatieven kunnen ontplooien</a:t>
            </a:r>
          </a:p>
          <a:p>
            <a:pPr marL="342900" indent="-342900" algn="l">
              <a:buFontTx/>
              <a:buChar char="-"/>
            </a:pPr>
            <a:r>
              <a:rPr lang="nl-NL" dirty="0"/>
              <a:t>Voor individuen met behoefte aan sociaal contact is onvoldoende gelegenheid</a:t>
            </a:r>
          </a:p>
          <a:p>
            <a:pPr marL="342900" indent="-342900" algn="l">
              <a:buFontTx/>
              <a:buChar char="-"/>
            </a:pPr>
            <a:r>
              <a:rPr lang="nl-NL" dirty="0"/>
              <a:t>Elke vereniging heeft (tijdelijke) oplossing voor huisvesting</a:t>
            </a:r>
          </a:p>
          <a:p>
            <a:pPr marL="342900" indent="-342900" algn="l">
              <a:buFontTx/>
              <a:buChar char="-"/>
            </a:pPr>
            <a:r>
              <a:rPr lang="nl-NL" dirty="0"/>
              <a:t>We doen het met wat we nu hebben, afwachtende houding</a:t>
            </a:r>
          </a:p>
          <a:p>
            <a:pPr marL="342900" indent="-342900" algn="l">
              <a:buFontTx/>
              <a:buChar char="-"/>
            </a:pPr>
            <a:r>
              <a:rPr lang="nl-NL" dirty="0"/>
              <a:t>Kwaliteit van de zalen is niet goed genoeg, zoals bereikbaarheid, aanpassingen voor ouderen, toiletten, duurzaamheid</a:t>
            </a:r>
          </a:p>
          <a:p>
            <a:pPr marL="342900" indent="-342900" algn="l">
              <a:buFontTx/>
              <a:buChar char="-"/>
            </a:pPr>
            <a:r>
              <a:rPr lang="nl-NL" dirty="0"/>
              <a:t>Loyaliteit naar de huidige zalen</a:t>
            </a:r>
          </a:p>
        </p:txBody>
      </p:sp>
    </p:spTree>
    <p:extLst>
      <p:ext uri="{BB962C8B-B14F-4D97-AF65-F5344CB8AC3E}">
        <p14:creationId xmlns:p14="http://schemas.microsoft.com/office/powerpoint/2010/main" val="2924752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E4BCC0-1C4B-097B-A8E8-354605461BBF}"/>
              </a:ext>
            </a:extLst>
          </p:cNvPr>
          <p:cNvSpPr>
            <a:spLocks noGrp="1"/>
          </p:cNvSpPr>
          <p:nvPr>
            <p:ph type="ctrTitle"/>
          </p:nvPr>
        </p:nvSpPr>
        <p:spPr>
          <a:xfrm>
            <a:off x="1524000" y="285751"/>
            <a:ext cx="9144000" cy="1105728"/>
          </a:xfrm>
        </p:spPr>
        <p:txBody>
          <a:bodyPr>
            <a:normAutofit fontScale="90000"/>
          </a:bodyPr>
          <a:lstStyle/>
          <a:p>
            <a:br>
              <a:rPr lang="nl-NL" dirty="0"/>
            </a:br>
            <a:r>
              <a:rPr lang="nl-NL" dirty="0"/>
              <a:t>Wensen ten aanzien van MFA</a:t>
            </a:r>
          </a:p>
        </p:txBody>
      </p:sp>
      <p:sp>
        <p:nvSpPr>
          <p:cNvPr id="3" name="Ondertitel 2">
            <a:extLst>
              <a:ext uri="{FF2B5EF4-FFF2-40B4-BE49-F238E27FC236}">
                <a16:creationId xmlns:a16="http://schemas.microsoft.com/office/drawing/2014/main" id="{6CB08845-75D5-7C52-8F28-586BB60D023B}"/>
              </a:ext>
            </a:extLst>
          </p:cNvPr>
          <p:cNvSpPr>
            <a:spLocks noGrp="1"/>
          </p:cNvSpPr>
          <p:nvPr>
            <p:ph type="subTitle" idx="1"/>
          </p:nvPr>
        </p:nvSpPr>
        <p:spPr>
          <a:xfrm>
            <a:off x="1054359" y="1550504"/>
            <a:ext cx="10086392" cy="5128592"/>
          </a:xfrm>
        </p:spPr>
        <p:txBody>
          <a:bodyPr>
            <a:normAutofit/>
          </a:bodyPr>
          <a:lstStyle/>
          <a:p>
            <a:pPr marL="342900" indent="-342900" algn="l">
              <a:buFontTx/>
              <a:buChar char="-"/>
            </a:pPr>
            <a:r>
              <a:rPr lang="nl-NL" dirty="0"/>
              <a:t>Goede bereikbaarheid en parkeergelegenheid</a:t>
            </a:r>
          </a:p>
          <a:p>
            <a:pPr marL="342900" indent="-342900" algn="l">
              <a:buFontTx/>
              <a:buChar char="-"/>
            </a:pPr>
            <a:r>
              <a:rPr lang="nl-NL" dirty="0"/>
              <a:t>Horecagelegenheid en terras</a:t>
            </a:r>
          </a:p>
          <a:p>
            <a:pPr marL="342900" indent="-342900" algn="l">
              <a:buFontTx/>
              <a:buChar char="-"/>
            </a:pPr>
            <a:r>
              <a:rPr lang="nl-NL" dirty="0"/>
              <a:t>Duurzaamheid</a:t>
            </a:r>
          </a:p>
          <a:p>
            <a:pPr marL="342900" indent="-342900" algn="l">
              <a:buFontTx/>
              <a:buChar char="-"/>
            </a:pPr>
            <a:r>
              <a:rPr lang="nl-NL" dirty="0"/>
              <a:t>Multifunctioneel inzetbaar</a:t>
            </a:r>
          </a:p>
          <a:p>
            <a:pPr marL="342900" indent="-342900" algn="l">
              <a:buFontTx/>
              <a:buChar char="-"/>
            </a:pPr>
            <a:r>
              <a:rPr lang="nl-NL" dirty="0"/>
              <a:t>Opslagruimte om spullen e.d. dicht bij te hebben</a:t>
            </a:r>
          </a:p>
          <a:p>
            <a:pPr marL="342900" indent="-342900" algn="l">
              <a:buFontTx/>
              <a:buChar char="-"/>
            </a:pPr>
            <a:r>
              <a:rPr lang="nl-NL" dirty="0"/>
              <a:t>Keuken</a:t>
            </a:r>
          </a:p>
          <a:p>
            <a:pPr marL="342900" indent="-342900" algn="l">
              <a:buFontTx/>
              <a:buChar char="-"/>
            </a:pPr>
            <a:r>
              <a:rPr lang="nl-NL" dirty="0"/>
              <a:t>Goede isolatie, bij meerdere gebruikers geen last van elkaar</a:t>
            </a:r>
          </a:p>
          <a:p>
            <a:pPr marL="342900" indent="-342900" algn="l">
              <a:buFontTx/>
              <a:buChar char="-"/>
            </a:pPr>
            <a:r>
              <a:rPr lang="nl-NL" dirty="0"/>
              <a:t>Goede akoestiek</a:t>
            </a:r>
          </a:p>
          <a:p>
            <a:pPr marL="342900" indent="-342900" algn="l">
              <a:buFontTx/>
              <a:buChar char="-"/>
            </a:pPr>
            <a:r>
              <a:rPr lang="nl-NL" dirty="0"/>
              <a:t>Ook geschikt voor grotere evenementen</a:t>
            </a:r>
          </a:p>
          <a:p>
            <a:pPr marL="342900" indent="-342900" algn="l">
              <a:buFontTx/>
              <a:buChar char="-"/>
            </a:pPr>
            <a:r>
              <a:rPr lang="nl-NL" dirty="0"/>
              <a:t>Laagdrempelig letterlijk en figuurlijk</a:t>
            </a:r>
          </a:p>
          <a:p>
            <a:pPr marL="342900" indent="-342900" algn="l">
              <a:buFontTx/>
              <a:buChar char="-"/>
            </a:pPr>
            <a:r>
              <a:rPr lang="nl-NL" dirty="0"/>
              <a:t>Makkelijk toegang voor de gebruikers</a:t>
            </a:r>
          </a:p>
        </p:txBody>
      </p:sp>
    </p:spTree>
    <p:extLst>
      <p:ext uri="{BB962C8B-B14F-4D97-AF65-F5344CB8AC3E}">
        <p14:creationId xmlns:p14="http://schemas.microsoft.com/office/powerpoint/2010/main" val="3141454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B1F664-CC17-8574-08B6-71C738F683DC}"/>
              </a:ext>
            </a:extLst>
          </p:cNvPr>
          <p:cNvSpPr>
            <a:spLocks noGrp="1"/>
          </p:cNvSpPr>
          <p:nvPr>
            <p:ph type="title"/>
          </p:nvPr>
        </p:nvSpPr>
        <p:spPr/>
        <p:txBody>
          <a:bodyPr>
            <a:normAutofit/>
          </a:bodyPr>
          <a:lstStyle/>
          <a:p>
            <a:pPr algn="ctr"/>
            <a:r>
              <a:rPr lang="nl-NL" sz="6000" dirty="0"/>
              <a:t>Mogelijke bezetting</a:t>
            </a:r>
          </a:p>
        </p:txBody>
      </p:sp>
      <p:sp>
        <p:nvSpPr>
          <p:cNvPr id="3" name="Tijdelijke aanduiding voor inhoud 2">
            <a:extLst>
              <a:ext uri="{FF2B5EF4-FFF2-40B4-BE49-F238E27FC236}">
                <a16:creationId xmlns:a16="http://schemas.microsoft.com/office/drawing/2014/main" id="{D7F42563-97C6-A8E2-7B09-5C9DE7B501ED}"/>
              </a:ext>
            </a:extLst>
          </p:cNvPr>
          <p:cNvSpPr>
            <a:spLocks noGrp="1"/>
          </p:cNvSpPr>
          <p:nvPr>
            <p:ph idx="1"/>
          </p:nvPr>
        </p:nvSpPr>
        <p:spPr>
          <a:xfrm>
            <a:off x="1054359" y="1825625"/>
            <a:ext cx="10105053" cy="4351338"/>
          </a:xfrm>
        </p:spPr>
        <p:txBody>
          <a:bodyPr>
            <a:normAutofit/>
          </a:bodyPr>
          <a:lstStyle/>
          <a:p>
            <a:pPr>
              <a:buFontTx/>
              <a:buChar char="-"/>
            </a:pPr>
            <a:r>
              <a:rPr lang="nl-NL" sz="2400" dirty="0"/>
              <a:t>Met de verenigingen, jongeren, Menswel en andere mogelijke gebruikers is een inventarisatie gemaakt van het mogelijke gebruik.</a:t>
            </a:r>
          </a:p>
          <a:p>
            <a:pPr>
              <a:buFontTx/>
              <a:buChar char="-"/>
            </a:pPr>
            <a:r>
              <a:rPr lang="nl-NL" sz="2400" dirty="0"/>
              <a:t>Deze inventarisatie is uitgewerkt in een apart document: Bezettingsschema Susteren Projectplan 2022 definitief</a:t>
            </a:r>
          </a:p>
          <a:p>
            <a:pPr>
              <a:buFontTx/>
              <a:buChar char="-"/>
            </a:pPr>
            <a:endParaRPr lang="nl-NL" sz="2400" dirty="0"/>
          </a:p>
          <a:p>
            <a:pPr marL="0" indent="0">
              <a:buNone/>
            </a:pPr>
            <a:endParaRPr lang="nl-NL" sz="2400" dirty="0"/>
          </a:p>
          <a:p>
            <a:pPr>
              <a:buFontTx/>
              <a:buChar char="-"/>
            </a:pPr>
            <a:endParaRPr lang="nl-NL" sz="2400" dirty="0"/>
          </a:p>
          <a:p>
            <a:pPr marL="0" indent="0">
              <a:buNone/>
            </a:pPr>
            <a:endParaRPr lang="nl-NL" sz="2400" dirty="0"/>
          </a:p>
        </p:txBody>
      </p:sp>
    </p:spTree>
    <p:extLst>
      <p:ext uri="{BB962C8B-B14F-4D97-AF65-F5344CB8AC3E}">
        <p14:creationId xmlns:p14="http://schemas.microsoft.com/office/powerpoint/2010/main" val="2081724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DF0B24-1BB5-C073-2575-67382CF6A55E}"/>
              </a:ext>
            </a:extLst>
          </p:cNvPr>
          <p:cNvSpPr>
            <a:spLocks noGrp="1"/>
          </p:cNvSpPr>
          <p:nvPr>
            <p:ph type="title"/>
          </p:nvPr>
        </p:nvSpPr>
        <p:spPr>
          <a:xfrm>
            <a:off x="838200" y="365125"/>
            <a:ext cx="10515600" cy="913169"/>
          </a:xfrm>
        </p:spPr>
        <p:txBody>
          <a:bodyPr>
            <a:normAutofit fontScale="90000"/>
          </a:bodyPr>
          <a:lstStyle/>
          <a:p>
            <a:pPr algn="ctr"/>
            <a:r>
              <a:rPr lang="nl-NL" sz="6000" dirty="0"/>
              <a:t>Mogelijke wekelijkse bezetting</a:t>
            </a:r>
          </a:p>
        </p:txBody>
      </p:sp>
      <p:graphicFrame>
        <p:nvGraphicFramePr>
          <p:cNvPr id="11" name="Tijdelijke aanduiding voor inhoud 10">
            <a:extLst>
              <a:ext uri="{FF2B5EF4-FFF2-40B4-BE49-F238E27FC236}">
                <a16:creationId xmlns:a16="http://schemas.microsoft.com/office/drawing/2014/main" id="{703F093F-FEEF-D200-3D91-340E1DF6FAA9}"/>
              </a:ext>
            </a:extLst>
          </p:cNvPr>
          <p:cNvGraphicFramePr>
            <a:graphicFrameLocks noGrp="1"/>
          </p:cNvGraphicFramePr>
          <p:nvPr>
            <p:ph idx="1"/>
            <p:extLst>
              <p:ext uri="{D42A27DB-BD31-4B8C-83A1-F6EECF244321}">
                <p14:modId xmlns:p14="http://schemas.microsoft.com/office/powerpoint/2010/main" val="2521583702"/>
              </p:ext>
            </p:extLst>
          </p:nvPr>
        </p:nvGraphicFramePr>
        <p:xfrm>
          <a:off x="129244" y="1302184"/>
          <a:ext cx="5595304" cy="4450506"/>
        </p:xfrm>
        <a:graphic>
          <a:graphicData uri="http://schemas.openxmlformats.org/drawingml/2006/table">
            <a:tbl>
              <a:tblPr firstRow="1" firstCol="1" bandRow="1">
                <a:tableStyleId>{B301B821-A1FF-4177-AEE7-76D212191A09}</a:tableStyleId>
              </a:tblPr>
              <a:tblGrid>
                <a:gridCol w="1782382">
                  <a:extLst>
                    <a:ext uri="{9D8B030D-6E8A-4147-A177-3AD203B41FA5}">
                      <a16:colId xmlns:a16="http://schemas.microsoft.com/office/drawing/2014/main" val="3752968370"/>
                    </a:ext>
                  </a:extLst>
                </a:gridCol>
                <a:gridCol w="1413701">
                  <a:extLst>
                    <a:ext uri="{9D8B030D-6E8A-4147-A177-3AD203B41FA5}">
                      <a16:colId xmlns:a16="http://schemas.microsoft.com/office/drawing/2014/main" val="3564151316"/>
                    </a:ext>
                  </a:extLst>
                </a:gridCol>
                <a:gridCol w="1428623">
                  <a:extLst>
                    <a:ext uri="{9D8B030D-6E8A-4147-A177-3AD203B41FA5}">
                      <a16:colId xmlns:a16="http://schemas.microsoft.com/office/drawing/2014/main" val="519496143"/>
                    </a:ext>
                  </a:extLst>
                </a:gridCol>
                <a:gridCol w="970598">
                  <a:extLst>
                    <a:ext uri="{9D8B030D-6E8A-4147-A177-3AD203B41FA5}">
                      <a16:colId xmlns:a16="http://schemas.microsoft.com/office/drawing/2014/main" val="216625493"/>
                    </a:ext>
                  </a:extLst>
                </a:gridCol>
              </a:tblGrid>
              <a:tr h="232370">
                <a:tc>
                  <a:txBody>
                    <a:bodyPr/>
                    <a:lstStyle/>
                    <a:p>
                      <a:pPr algn="ctr"/>
                      <a:r>
                        <a:rPr lang="nl-NL" sz="1200" dirty="0">
                          <a:effectLst/>
                        </a:rPr>
                        <a:t>vereniging</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nl-NL" sz="1200" dirty="0">
                          <a:effectLst/>
                        </a:rPr>
                        <a:t>ochtend</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nl-NL" sz="1200" dirty="0">
                          <a:effectLst/>
                        </a:rPr>
                        <a:t>middag</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nl-NL" sz="1200" dirty="0">
                          <a:effectLst/>
                        </a:rPr>
                        <a:t>avond</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4356807"/>
                  </a:ext>
                </a:extLst>
              </a:tr>
              <a:tr h="231205">
                <a:tc gridSpan="4">
                  <a:txBody>
                    <a:bodyPr/>
                    <a:lstStyle/>
                    <a:p>
                      <a:pPr algn="ctr"/>
                      <a:r>
                        <a:rPr lang="nl-NL" sz="1800" dirty="0">
                          <a:solidFill>
                            <a:schemeClr val="bg1"/>
                          </a:solidFill>
                          <a:effectLst/>
                        </a:rPr>
                        <a:t>Maandag</a:t>
                      </a:r>
                      <a:endParaRPr lang="nl-NL" sz="18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2491249762"/>
                  </a:ext>
                </a:extLst>
              </a:tr>
              <a:tr h="389508">
                <a:tc>
                  <a:txBody>
                    <a:bodyPr/>
                    <a:lstStyle/>
                    <a:p>
                      <a:pPr algn="ctr"/>
                      <a:r>
                        <a:rPr lang="nl-NL" sz="1200" dirty="0">
                          <a:effectLst/>
                        </a:rPr>
                        <a:t>Vrouwenbond Mariaveld</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a:effectLst/>
                        </a:rPr>
                        <a:t> </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a:effectLst/>
                        </a:rPr>
                        <a:t>Activiteit 1* p.m.</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23049441"/>
                  </a:ext>
                </a:extLst>
              </a:tr>
              <a:tr h="231205">
                <a:tc>
                  <a:txBody>
                    <a:bodyPr/>
                    <a:lstStyle/>
                    <a:p>
                      <a:pPr algn="ctr"/>
                      <a:r>
                        <a:rPr lang="nl-NL" sz="1200" dirty="0" err="1">
                          <a:effectLst/>
                        </a:rPr>
                        <a:t>Sumadi</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a:effectLst/>
                        </a:rPr>
                        <a:t>Repetitie</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47102344"/>
                  </a:ext>
                </a:extLst>
              </a:tr>
              <a:tr h="231205">
                <a:tc>
                  <a:txBody>
                    <a:bodyPr/>
                    <a:lstStyle/>
                    <a:p>
                      <a:pPr algn="ctr"/>
                      <a:r>
                        <a:rPr lang="nl-NL" sz="1200" dirty="0">
                          <a:solidFill>
                            <a:srgbClr val="FF0000"/>
                          </a:solidFill>
                          <a:effectLst/>
                        </a:rPr>
                        <a:t>Stg. MFA Susteren</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Ontmoeten*</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Ontmoeten*</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84108186"/>
                  </a:ext>
                </a:extLst>
              </a:tr>
              <a:tr h="2312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1200" dirty="0">
                          <a:solidFill>
                            <a:srgbClr val="FF0000"/>
                          </a:solidFill>
                          <a:effectLst/>
                        </a:rPr>
                        <a:t>Stg. MFA Susteren</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Maaltijdvoorziening </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 </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02844973"/>
                  </a:ext>
                </a:extLst>
              </a:tr>
              <a:tr h="231205">
                <a:tc gridSpan="4">
                  <a:txBody>
                    <a:bodyPr/>
                    <a:lstStyle/>
                    <a:p>
                      <a:pPr marL="0" algn="ctr" defTabSz="914400" rtl="0" eaLnBrk="1" latinLnBrk="0" hangingPunct="1">
                        <a:tabLst>
                          <a:tab pos="3051175" algn="l"/>
                        </a:tabLst>
                      </a:pPr>
                      <a:r>
                        <a:rPr lang="nl-NL" sz="1800" b="1" kern="1200" dirty="0">
                          <a:solidFill>
                            <a:schemeClr val="bg1"/>
                          </a:solidFill>
                          <a:effectLst/>
                          <a:latin typeface="+mn-lt"/>
                          <a:ea typeface="+mn-ea"/>
                          <a:cs typeface="+mn-cs"/>
                        </a:rPr>
                        <a:t>Dinsdag</a:t>
                      </a:r>
                    </a:p>
                  </a:txBody>
                  <a:tcPr marL="68580" marR="68580" marT="0" marB="0" anchor="ctr">
                    <a:solidFill>
                      <a:schemeClr val="accent1"/>
                    </a:solidFill>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7356141"/>
                  </a:ext>
                </a:extLst>
              </a:tr>
              <a:tr h="231205">
                <a:tc>
                  <a:txBody>
                    <a:bodyPr/>
                    <a:lstStyle/>
                    <a:p>
                      <a:pPr algn="ctr"/>
                      <a:r>
                        <a:rPr lang="nl-NL" sz="1200" dirty="0">
                          <a:effectLst/>
                        </a:rPr>
                        <a:t>St. Kinderkookschool</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a:effectLst/>
                        </a:rPr>
                        <a:t>kinderkookschool</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a:effectLst/>
                        </a:rPr>
                        <a:t> </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66860398"/>
                  </a:ext>
                </a:extLst>
              </a:tr>
              <a:tr h="231205">
                <a:tc>
                  <a:txBody>
                    <a:bodyPr/>
                    <a:lstStyle/>
                    <a:p>
                      <a:pPr algn="ctr"/>
                      <a:r>
                        <a:rPr lang="nl-NL" sz="1200" dirty="0">
                          <a:effectLst/>
                        </a:rPr>
                        <a:t>Harmonie</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a:effectLst/>
                        </a:rPr>
                        <a:t> </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repetitie</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80246489"/>
                  </a:ext>
                </a:extLst>
              </a:tr>
              <a:tr h="2312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a:ln>
                            <a:noFill/>
                          </a:ln>
                          <a:solidFill>
                            <a:srgbClr val="FF0000"/>
                          </a:solidFill>
                          <a:effectLst/>
                          <a:uLnTx/>
                          <a:uFillTx/>
                          <a:latin typeface="Calibri" panose="020F0502020204030204"/>
                          <a:ea typeface="+mn-ea"/>
                          <a:cs typeface="+mn-cs"/>
                        </a:rPr>
                        <a:t>Stg. MFA Susteren</a:t>
                      </a:r>
                      <a:endParaRPr kumimoji="0" lang="nl-NL" sz="1200" b="1" i="0" u="none" strike="noStrike" kern="1200" cap="none" spc="0" normalizeH="0" baseline="0" noProof="0" dirty="0">
                        <a:ln>
                          <a:noFill/>
                        </a:ln>
                        <a:solidFill>
                          <a:srgbClr val="FF0000"/>
                        </a:solidFill>
                        <a:effectLst/>
                        <a:uLnTx/>
                        <a:uFillTx/>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Ontmoeten*</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Ontmoeten*</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97327470"/>
                  </a:ext>
                </a:extLst>
              </a:tr>
              <a:tr h="2312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srgbClr val="FF0000"/>
                          </a:solidFill>
                          <a:effectLst/>
                          <a:uLnTx/>
                          <a:uFillTx/>
                          <a:latin typeface="Calibri" panose="020F0502020204030204"/>
                          <a:ea typeface="+mn-ea"/>
                          <a:cs typeface="+mn-cs"/>
                        </a:rPr>
                        <a:t>Stg. MFA Susteren</a:t>
                      </a:r>
                      <a:endParaRPr kumimoji="0" lang="nl-NL" sz="1200" b="1" i="0" u="none" strike="noStrike" kern="1200" cap="none" spc="0" normalizeH="0" baseline="0" noProof="0" dirty="0">
                        <a:ln>
                          <a:noFill/>
                        </a:ln>
                        <a:solidFill>
                          <a:srgbClr val="FF0000"/>
                        </a:solidFill>
                        <a:effectLst/>
                        <a:uLnTx/>
                        <a:uFillTx/>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maaltijdvoorziening</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 </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39623518"/>
                  </a:ext>
                </a:extLst>
              </a:tr>
              <a:tr h="231205">
                <a:tc gridSpan="4">
                  <a:txBody>
                    <a:bodyPr/>
                    <a:lstStyle/>
                    <a:p>
                      <a:pPr algn="ctr"/>
                      <a:r>
                        <a:rPr lang="nl-NL" sz="1800" b="1" kern="1200" dirty="0">
                          <a:solidFill>
                            <a:schemeClr val="bg1"/>
                          </a:solidFill>
                          <a:effectLst/>
                          <a:latin typeface="+mn-lt"/>
                          <a:ea typeface="+mn-ea"/>
                          <a:cs typeface="+mn-cs"/>
                        </a:rPr>
                        <a:t>Woensdag</a:t>
                      </a:r>
                    </a:p>
                  </a:txBody>
                  <a:tcPr marL="68580" marR="68580" marT="0" marB="0" anchor="ctr">
                    <a:solidFill>
                      <a:schemeClr val="accent1"/>
                    </a:solidFill>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699515902"/>
                  </a:ext>
                </a:extLst>
              </a:tr>
              <a:tr h="231205">
                <a:tc>
                  <a:txBody>
                    <a:bodyPr/>
                    <a:lstStyle/>
                    <a:p>
                      <a:pPr algn="ctr"/>
                      <a:r>
                        <a:rPr lang="nl-NL" sz="1200" dirty="0">
                          <a:effectLst/>
                        </a:rPr>
                        <a:t>Bond van oud. Mariaveld</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koersballen</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89453313"/>
                  </a:ext>
                </a:extLst>
              </a:tr>
              <a:tr h="231205">
                <a:tc>
                  <a:txBody>
                    <a:bodyPr/>
                    <a:lstStyle/>
                    <a:p>
                      <a:pPr algn="ctr"/>
                      <a:r>
                        <a:rPr lang="nl-NL" sz="1200" dirty="0">
                          <a:effectLst/>
                        </a:rPr>
                        <a:t>Bridgeclub</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a:effectLst/>
                        </a:rPr>
                        <a:t> </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competitie</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89316688"/>
                  </a:ext>
                </a:extLst>
              </a:tr>
              <a:tr h="462413">
                <a:tc>
                  <a:txBody>
                    <a:bodyPr/>
                    <a:lstStyle/>
                    <a:p>
                      <a:pPr algn="ctr"/>
                      <a:r>
                        <a:rPr lang="nl-NL" sz="1200" dirty="0">
                          <a:effectLst/>
                        </a:rPr>
                        <a:t>Breiclub </a:t>
                      </a:r>
                    </a:p>
                    <a:p>
                      <a:pPr algn="ctr"/>
                      <a:r>
                        <a:rPr lang="nl-NL" sz="1200" dirty="0">
                          <a:effectLst/>
                        </a:rPr>
                        <a:t>(onderst. door Menswel)</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Breicafé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21507329"/>
                  </a:ext>
                </a:extLst>
              </a:tr>
              <a:tr h="231205">
                <a:tc>
                  <a:txBody>
                    <a:bodyPr/>
                    <a:lstStyle/>
                    <a:p>
                      <a:pPr algn="ctr"/>
                      <a:r>
                        <a:rPr lang="nl-NL" sz="1200" dirty="0">
                          <a:effectLst/>
                        </a:rPr>
                        <a:t>St. Kinderkookschool</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a:effectLst/>
                        </a:rPr>
                        <a:t>kinderkookschool</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Soms kinderfeestjes</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34312590"/>
                  </a:ext>
                </a:extLst>
              </a:tr>
              <a:tr h="2312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1200" dirty="0">
                          <a:solidFill>
                            <a:srgbClr val="FF0000"/>
                          </a:solidFill>
                          <a:effectLst/>
                        </a:rPr>
                        <a:t>Stg. MFA Susteren</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Ontmoeten*</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Ontmoeten*</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5961741"/>
                  </a:ext>
                </a:extLst>
              </a:tr>
            </a:tbl>
          </a:graphicData>
        </a:graphic>
      </p:graphicFrame>
      <p:graphicFrame>
        <p:nvGraphicFramePr>
          <p:cNvPr id="3" name="Tijdelijke aanduiding voor inhoud 4">
            <a:extLst>
              <a:ext uri="{FF2B5EF4-FFF2-40B4-BE49-F238E27FC236}">
                <a16:creationId xmlns:a16="http://schemas.microsoft.com/office/drawing/2014/main" id="{72AC4F1B-A316-B510-8B57-BF3101F06DCC}"/>
              </a:ext>
            </a:extLst>
          </p:cNvPr>
          <p:cNvGraphicFramePr>
            <a:graphicFrameLocks/>
          </p:cNvGraphicFramePr>
          <p:nvPr>
            <p:extLst>
              <p:ext uri="{D42A27DB-BD31-4B8C-83A1-F6EECF244321}">
                <p14:modId xmlns:p14="http://schemas.microsoft.com/office/powerpoint/2010/main" val="2835489678"/>
              </p:ext>
            </p:extLst>
          </p:nvPr>
        </p:nvGraphicFramePr>
        <p:xfrm>
          <a:off x="5812710" y="1302184"/>
          <a:ext cx="6250046" cy="4487106"/>
        </p:xfrm>
        <a:graphic>
          <a:graphicData uri="http://schemas.openxmlformats.org/drawingml/2006/table">
            <a:tbl>
              <a:tblPr firstRow="1" firstCol="1" bandRow="1">
                <a:tableStyleId>{B301B821-A1FF-4177-AEE7-76D212191A09}</a:tableStyleId>
              </a:tblPr>
              <a:tblGrid>
                <a:gridCol w="2082349">
                  <a:extLst>
                    <a:ext uri="{9D8B030D-6E8A-4147-A177-3AD203B41FA5}">
                      <a16:colId xmlns:a16="http://schemas.microsoft.com/office/drawing/2014/main" val="337364073"/>
                    </a:ext>
                  </a:extLst>
                </a:gridCol>
                <a:gridCol w="1413701">
                  <a:extLst>
                    <a:ext uri="{9D8B030D-6E8A-4147-A177-3AD203B41FA5}">
                      <a16:colId xmlns:a16="http://schemas.microsoft.com/office/drawing/2014/main" val="3525948980"/>
                    </a:ext>
                  </a:extLst>
                </a:gridCol>
                <a:gridCol w="1357948">
                  <a:extLst>
                    <a:ext uri="{9D8B030D-6E8A-4147-A177-3AD203B41FA5}">
                      <a16:colId xmlns:a16="http://schemas.microsoft.com/office/drawing/2014/main" val="962965205"/>
                    </a:ext>
                  </a:extLst>
                </a:gridCol>
                <a:gridCol w="1396048">
                  <a:extLst>
                    <a:ext uri="{9D8B030D-6E8A-4147-A177-3AD203B41FA5}">
                      <a16:colId xmlns:a16="http://schemas.microsoft.com/office/drawing/2014/main" val="3171845864"/>
                    </a:ext>
                  </a:extLst>
                </a:gridCol>
              </a:tblGrid>
              <a:tr h="228759">
                <a:tc>
                  <a:txBody>
                    <a:bodyPr/>
                    <a:lstStyle/>
                    <a:p>
                      <a:pPr algn="ctr"/>
                      <a:r>
                        <a:rPr lang="nl-NL" sz="1200" dirty="0">
                          <a:effectLst/>
                        </a:rPr>
                        <a:t>vereniging</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ochtend</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middag</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avond</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36250265"/>
                  </a:ext>
                </a:extLst>
              </a:tr>
              <a:tr h="228759">
                <a:tc gridSpan="4">
                  <a:txBody>
                    <a:bodyPr/>
                    <a:lstStyle/>
                    <a:p>
                      <a:pPr algn="ctr"/>
                      <a:r>
                        <a:rPr lang="nl-NL" sz="1800" b="1" kern="1200" dirty="0">
                          <a:solidFill>
                            <a:schemeClr val="bg1"/>
                          </a:solidFill>
                          <a:effectLst/>
                          <a:latin typeface="+mn-lt"/>
                          <a:ea typeface="+mn-ea"/>
                          <a:cs typeface="+mn-cs"/>
                        </a:rPr>
                        <a:t>Donderdag</a:t>
                      </a:r>
                    </a:p>
                  </a:txBody>
                  <a:tcPr marL="68580" marR="68580" marT="0" marB="0" anchor="ctr">
                    <a:solidFill>
                      <a:schemeClr val="accent1"/>
                    </a:solidFill>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921897902"/>
                  </a:ext>
                </a:extLst>
              </a:tr>
              <a:tr h="4575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1200" dirty="0">
                          <a:effectLst/>
                        </a:rPr>
                        <a:t>Burgerinitiatief </a:t>
                      </a:r>
                    </a:p>
                    <a:p>
                      <a:pPr marL="0" marR="0" lvl="0" indent="0" algn="ctr" defTabSz="914400" rtl="0" eaLnBrk="1" fontAlgn="auto" latinLnBrk="0" hangingPunct="1">
                        <a:lnSpc>
                          <a:spcPct val="100000"/>
                        </a:lnSpc>
                        <a:spcBef>
                          <a:spcPts val="0"/>
                        </a:spcBef>
                        <a:spcAft>
                          <a:spcPts val="0"/>
                        </a:spcAft>
                        <a:buClrTx/>
                        <a:buSzTx/>
                        <a:buFontTx/>
                        <a:buNone/>
                        <a:tabLst/>
                        <a:defRPr/>
                      </a:pPr>
                      <a:r>
                        <a:rPr lang="nl-NL" sz="1200" dirty="0">
                          <a:effectLst/>
                        </a:rPr>
                        <a:t>(onderst. door Menswel)</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Samen eten samen koken</a:t>
                      </a:r>
                    </a:p>
                    <a:p>
                      <a:pPr algn="ctr"/>
                      <a:r>
                        <a:rPr lang="nl-NL" sz="1200" dirty="0">
                          <a:effectLst/>
                        </a:rPr>
                        <a:t>1x per 2 weken</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7415718"/>
                  </a:ext>
                </a:extLst>
              </a:tr>
              <a:tr h="228759">
                <a:tc>
                  <a:txBody>
                    <a:bodyPr/>
                    <a:lstStyle/>
                    <a:p>
                      <a:pPr algn="ctr"/>
                      <a:r>
                        <a:rPr lang="nl-NL" sz="1200" dirty="0" err="1">
                          <a:effectLst/>
                        </a:rPr>
                        <a:t>Repair</a:t>
                      </a:r>
                      <a:r>
                        <a:rPr lang="nl-NL" sz="1200" dirty="0">
                          <a:effectLst/>
                        </a:rPr>
                        <a:t> café</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Inloop reparaties</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a:effectLst/>
                        </a:rPr>
                        <a:t> </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98632212"/>
                  </a:ext>
                </a:extLst>
              </a:tr>
              <a:tr h="228759">
                <a:tc>
                  <a:txBody>
                    <a:bodyPr/>
                    <a:lstStyle/>
                    <a:p>
                      <a:pPr algn="ctr"/>
                      <a:r>
                        <a:rPr lang="nl-NL" sz="1200" dirty="0">
                          <a:effectLst/>
                        </a:rPr>
                        <a:t>St. Kinderkookschool</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kinderkookschool</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a:effectLst/>
                        </a:rPr>
                        <a:t> </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79335889"/>
                  </a:ext>
                </a:extLst>
              </a:tr>
              <a:tr h="228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a:ln>
                            <a:noFill/>
                          </a:ln>
                          <a:solidFill>
                            <a:srgbClr val="FF0000"/>
                          </a:solidFill>
                          <a:effectLst/>
                          <a:uLnTx/>
                          <a:uFillTx/>
                          <a:latin typeface="Calibri" panose="020F0502020204030204"/>
                          <a:ea typeface="+mn-ea"/>
                          <a:cs typeface="+mn-cs"/>
                        </a:rPr>
                        <a:t>Stg. MFA Susteren</a:t>
                      </a:r>
                      <a:endParaRPr kumimoji="0" lang="nl-NL" sz="1200" b="1" i="0" u="none" strike="noStrike" kern="1200" cap="none" spc="0" normalizeH="0" baseline="0" noProof="0" dirty="0">
                        <a:ln>
                          <a:noFill/>
                        </a:ln>
                        <a:solidFill>
                          <a:srgbClr val="FF0000"/>
                        </a:solidFill>
                        <a:effectLst/>
                        <a:uLnTx/>
                        <a:uFillTx/>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Ontmoeten*</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Ontmoeten*</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62222446"/>
                  </a:ext>
                </a:extLst>
              </a:tr>
              <a:tr h="228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srgbClr val="FF0000"/>
                          </a:solidFill>
                          <a:effectLst/>
                          <a:uLnTx/>
                          <a:uFillTx/>
                          <a:latin typeface="Calibri" panose="020F0502020204030204"/>
                          <a:ea typeface="+mn-ea"/>
                          <a:cs typeface="+mn-cs"/>
                        </a:rPr>
                        <a:t>Stg. MFA Susteren</a:t>
                      </a:r>
                      <a:endParaRPr kumimoji="0" lang="nl-NL" sz="1200" b="1" i="0" u="none" strike="noStrike" kern="1200" cap="none" spc="0" normalizeH="0" baseline="0" noProof="0" dirty="0">
                        <a:ln>
                          <a:noFill/>
                        </a:ln>
                        <a:solidFill>
                          <a:srgbClr val="FF0000"/>
                        </a:solidFill>
                        <a:effectLst/>
                        <a:uLnTx/>
                        <a:uFillTx/>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maaltijdvoorziening</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 </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52877783"/>
                  </a:ext>
                </a:extLst>
              </a:tr>
              <a:tr h="228759">
                <a:tc gridSpan="4">
                  <a:txBody>
                    <a:bodyPr/>
                    <a:lstStyle/>
                    <a:p>
                      <a:pPr algn="ctr"/>
                      <a:r>
                        <a:rPr lang="nl-NL" sz="1800" b="1" kern="1200" dirty="0">
                          <a:solidFill>
                            <a:schemeClr val="bg1"/>
                          </a:solidFill>
                          <a:effectLst/>
                          <a:latin typeface="+mn-lt"/>
                          <a:ea typeface="+mn-ea"/>
                          <a:cs typeface="+mn-cs"/>
                        </a:rPr>
                        <a:t>Vrijdag</a:t>
                      </a:r>
                    </a:p>
                  </a:txBody>
                  <a:tcPr marL="68580" marR="68580" marT="0" marB="0" anchor="ctr">
                    <a:solidFill>
                      <a:schemeClr val="accent1"/>
                    </a:solidFill>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742001527"/>
                  </a:ext>
                </a:extLst>
              </a:tr>
              <a:tr h="228759">
                <a:tc>
                  <a:txBody>
                    <a:bodyPr/>
                    <a:lstStyle/>
                    <a:p>
                      <a:pPr algn="ctr"/>
                      <a:r>
                        <a:rPr lang="nl-NL" sz="1200" dirty="0">
                          <a:effectLst/>
                        </a:rPr>
                        <a:t>Harmonie</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a:effectLst/>
                        </a:rPr>
                        <a:t>lessen</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Repetitie</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06510399"/>
                  </a:ext>
                </a:extLst>
              </a:tr>
              <a:tr h="228759">
                <a:tc>
                  <a:txBody>
                    <a:bodyPr/>
                    <a:lstStyle/>
                    <a:p>
                      <a:pPr algn="ctr"/>
                      <a:r>
                        <a:rPr lang="nl-NL" sz="1200" dirty="0">
                          <a:effectLst/>
                        </a:rPr>
                        <a:t>Zelf met jongeren</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a:effectLst/>
                        </a:rPr>
                        <a:t> </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a:effectLst/>
                        </a:rPr>
                        <a:t>Ontmoeten voor iedereen</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97857308"/>
                  </a:ext>
                </a:extLst>
              </a:tr>
              <a:tr h="228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a:ln>
                            <a:noFill/>
                          </a:ln>
                          <a:solidFill>
                            <a:srgbClr val="FF0000"/>
                          </a:solidFill>
                          <a:effectLst/>
                          <a:uLnTx/>
                          <a:uFillTx/>
                          <a:latin typeface="Calibri" panose="020F0502020204030204"/>
                          <a:ea typeface="+mn-ea"/>
                          <a:cs typeface="+mn-cs"/>
                        </a:rPr>
                        <a:t>Stg. MFA Susteren</a:t>
                      </a:r>
                      <a:endParaRPr kumimoji="0" lang="nl-NL" sz="1200" b="1" i="0" u="none" strike="noStrike" kern="1200" cap="none" spc="0" normalizeH="0" baseline="0" noProof="0" dirty="0">
                        <a:ln>
                          <a:noFill/>
                        </a:ln>
                        <a:solidFill>
                          <a:srgbClr val="FF0000"/>
                        </a:solidFill>
                        <a:effectLst/>
                        <a:uLnTx/>
                        <a:uFillTx/>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maaltijdvoorziening</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a:solidFill>
                            <a:srgbClr val="FF0000"/>
                          </a:solidFill>
                          <a:effectLst/>
                        </a:rPr>
                        <a:t> </a:t>
                      </a:r>
                      <a:endParaRPr lang="nl-NL" sz="120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53084437"/>
                  </a:ext>
                </a:extLst>
              </a:tr>
              <a:tr h="2795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srgbClr val="FF0000"/>
                          </a:solidFill>
                          <a:effectLst/>
                          <a:uLnTx/>
                          <a:uFillTx/>
                          <a:latin typeface="Calibri" panose="020F0502020204030204"/>
                          <a:ea typeface="+mn-ea"/>
                          <a:cs typeface="+mn-cs"/>
                        </a:rPr>
                        <a:t>Stg. MFA Susteren</a:t>
                      </a:r>
                      <a:endParaRPr kumimoji="0" lang="nl-NL" sz="1200" b="1" i="0" u="none" strike="noStrike" kern="1200" cap="none" spc="0" normalizeH="0" baseline="0" noProof="0" dirty="0">
                        <a:ln>
                          <a:noFill/>
                        </a:ln>
                        <a:solidFill>
                          <a:srgbClr val="FF0000"/>
                        </a:solidFill>
                        <a:effectLst/>
                        <a:uLnTx/>
                        <a:uFillTx/>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Ontmoeten*</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solidFill>
                            <a:srgbClr val="FF0000"/>
                          </a:solidFill>
                          <a:effectLst/>
                        </a:rPr>
                        <a:t>Ontmoeten*</a:t>
                      </a:r>
                      <a:endParaRPr lang="nl-NL" sz="12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12153356"/>
                  </a:ext>
                </a:extLst>
              </a:tr>
              <a:tr h="228759">
                <a:tc gridSpan="4">
                  <a:txBody>
                    <a:bodyPr/>
                    <a:lstStyle/>
                    <a:p>
                      <a:pPr algn="ctr"/>
                      <a:r>
                        <a:rPr lang="nl-NL" sz="1800" b="1" kern="1200" dirty="0">
                          <a:solidFill>
                            <a:schemeClr val="bg1"/>
                          </a:solidFill>
                          <a:effectLst/>
                          <a:latin typeface="+mn-lt"/>
                          <a:ea typeface="+mn-ea"/>
                          <a:cs typeface="+mn-cs"/>
                        </a:rPr>
                        <a:t>Zaterdag</a:t>
                      </a:r>
                    </a:p>
                  </a:txBody>
                  <a:tcPr marL="68580" marR="68580" marT="0" marB="0" anchor="ctr">
                    <a:solidFill>
                      <a:schemeClr val="accent1"/>
                    </a:solidFill>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8993696"/>
                  </a:ext>
                </a:extLst>
              </a:tr>
              <a:tr h="228759">
                <a:tc>
                  <a:txBody>
                    <a:bodyPr/>
                    <a:lstStyle/>
                    <a:p>
                      <a:pPr algn="ctr"/>
                      <a:r>
                        <a:rPr lang="nl-NL" sz="1200" dirty="0">
                          <a:effectLst/>
                        </a:rPr>
                        <a:t>jongeren</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a:effectLst/>
                        </a:rPr>
                        <a:t> </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1200" dirty="0">
                          <a:effectLst/>
                        </a:rPr>
                        <a:t>Thema avonden 1* p.m.</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74767422"/>
                  </a:ext>
                </a:extLst>
              </a:tr>
              <a:tr h="228759">
                <a:tc gridSpan="4">
                  <a:txBody>
                    <a:bodyPr/>
                    <a:lstStyle/>
                    <a:p>
                      <a:pPr algn="ctr"/>
                      <a:r>
                        <a:rPr lang="nl-NL" sz="1800" b="1" kern="1200" dirty="0">
                          <a:solidFill>
                            <a:schemeClr val="bg1"/>
                          </a:solidFill>
                          <a:effectLst/>
                          <a:latin typeface="+mn-lt"/>
                          <a:ea typeface="+mn-ea"/>
                          <a:cs typeface="+mn-cs"/>
                        </a:rPr>
                        <a:t>Zondag</a:t>
                      </a:r>
                    </a:p>
                  </a:txBody>
                  <a:tcPr marL="68580" marR="68580" marT="0" marB="0" anchor="ctr">
                    <a:solidFill>
                      <a:schemeClr val="accent1"/>
                    </a:solidFill>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273645670"/>
                  </a:ext>
                </a:extLst>
              </a:tr>
              <a:tr h="228759">
                <a:tc>
                  <a:txBody>
                    <a:bodyPr/>
                    <a:lstStyle/>
                    <a:p>
                      <a:pPr algn="ctr"/>
                      <a:r>
                        <a:rPr lang="nl-NL" sz="900" dirty="0">
                          <a:effectLst/>
                        </a:rPr>
                        <a:t> </a:t>
                      </a:r>
                      <a:endParaRPr lang="nl-NL" sz="9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900" dirty="0">
                          <a:effectLst/>
                        </a:rPr>
                        <a:t> </a:t>
                      </a:r>
                      <a:endParaRPr lang="nl-NL" sz="9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900">
                          <a:effectLst/>
                        </a:rPr>
                        <a:t> </a:t>
                      </a:r>
                      <a:endParaRPr lang="nl-NL" sz="9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nl-NL" sz="900" dirty="0">
                          <a:effectLst/>
                        </a:rPr>
                        <a:t> </a:t>
                      </a:r>
                      <a:endParaRPr lang="nl-NL" sz="9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9462789"/>
                  </a:ext>
                </a:extLst>
              </a:tr>
            </a:tbl>
          </a:graphicData>
        </a:graphic>
      </p:graphicFrame>
      <p:sp>
        <p:nvSpPr>
          <p:cNvPr id="4" name="Tekstvak 3">
            <a:extLst>
              <a:ext uri="{FF2B5EF4-FFF2-40B4-BE49-F238E27FC236}">
                <a16:creationId xmlns:a16="http://schemas.microsoft.com/office/drawing/2014/main" id="{F1CCC156-AE3D-FAF3-87B2-49A235652D41}"/>
              </a:ext>
            </a:extLst>
          </p:cNvPr>
          <p:cNvSpPr txBox="1"/>
          <p:nvPr/>
        </p:nvSpPr>
        <p:spPr>
          <a:xfrm>
            <a:off x="129244" y="6087290"/>
            <a:ext cx="11933512" cy="307777"/>
          </a:xfrm>
          <a:prstGeom prst="rect">
            <a:avLst/>
          </a:prstGeom>
          <a:noFill/>
        </p:spPr>
        <p:txBody>
          <a:bodyPr wrap="square" rtlCol="0">
            <a:spAutoFit/>
          </a:bodyPr>
          <a:lstStyle/>
          <a:p>
            <a:r>
              <a:rPr lang="nl-NL" sz="1400" dirty="0">
                <a:solidFill>
                  <a:srgbClr val="FF0000"/>
                </a:solidFill>
              </a:rPr>
              <a:t>*Dit kunnen ook huiskameractiviteiten zijn van Menswel</a:t>
            </a:r>
          </a:p>
        </p:txBody>
      </p:sp>
    </p:spTree>
    <p:extLst>
      <p:ext uri="{BB962C8B-B14F-4D97-AF65-F5344CB8AC3E}">
        <p14:creationId xmlns:p14="http://schemas.microsoft.com/office/powerpoint/2010/main" val="2115664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B2DE82"/>
            </a:gs>
            <a:gs pos="100000">
              <a:schemeClr val="bg1"/>
            </a:gs>
            <a:gs pos="100000">
              <a:schemeClr val="bg1">
                <a:lumMod val="81000"/>
              </a:schemeClr>
            </a:gs>
            <a:gs pos="82000">
              <a:schemeClr val="bg1"/>
            </a:gs>
          </a:gsLst>
          <a:lin ang="27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1E475D-9F31-E82E-08A7-1704E7E77CB3}"/>
              </a:ext>
            </a:extLst>
          </p:cNvPr>
          <p:cNvSpPr>
            <a:spLocks noGrp="1"/>
          </p:cNvSpPr>
          <p:nvPr>
            <p:ph type="title"/>
          </p:nvPr>
        </p:nvSpPr>
        <p:spPr>
          <a:xfrm>
            <a:off x="838200" y="210068"/>
            <a:ext cx="10515600" cy="834961"/>
          </a:xfrm>
        </p:spPr>
        <p:txBody>
          <a:bodyPr>
            <a:normAutofit fontScale="90000"/>
          </a:bodyPr>
          <a:lstStyle/>
          <a:p>
            <a:pPr algn="ctr"/>
            <a:r>
              <a:rPr lang="nl-NL" sz="6000" dirty="0"/>
              <a:t>Mogelijke jaarlijkse bezetting</a:t>
            </a:r>
          </a:p>
        </p:txBody>
      </p:sp>
      <p:graphicFrame>
        <p:nvGraphicFramePr>
          <p:cNvPr id="4" name="Tijdelijke aanduiding voor inhoud 3">
            <a:extLst>
              <a:ext uri="{FF2B5EF4-FFF2-40B4-BE49-F238E27FC236}">
                <a16:creationId xmlns:a16="http://schemas.microsoft.com/office/drawing/2014/main" id="{B0A45799-2ED8-4E94-0677-F29F7A887AA2}"/>
              </a:ext>
            </a:extLst>
          </p:cNvPr>
          <p:cNvGraphicFramePr>
            <a:graphicFrameLocks noGrp="1"/>
          </p:cNvGraphicFramePr>
          <p:nvPr>
            <p:ph idx="1"/>
            <p:extLst>
              <p:ext uri="{D42A27DB-BD31-4B8C-83A1-F6EECF244321}">
                <p14:modId xmlns:p14="http://schemas.microsoft.com/office/powerpoint/2010/main" val="689625972"/>
              </p:ext>
            </p:extLst>
          </p:nvPr>
        </p:nvGraphicFramePr>
        <p:xfrm>
          <a:off x="1396556" y="1171604"/>
          <a:ext cx="4339007" cy="4514792"/>
        </p:xfrm>
        <a:graphic>
          <a:graphicData uri="http://schemas.openxmlformats.org/drawingml/2006/table">
            <a:tbl>
              <a:tblPr firstRow="1" firstCol="1" bandRow="1">
                <a:tableStyleId>{B301B821-A1FF-4177-AEE7-76D212191A09}</a:tableStyleId>
              </a:tblPr>
              <a:tblGrid>
                <a:gridCol w="2396877">
                  <a:extLst>
                    <a:ext uri="{9D8B030D-6E8A-4147-A177-3AD203B41FA5}">
                      <a16:colId xmlns:a16="http://schemas.microsoft.com/office/drawing/2014/main" val="81998528"/>
                    </a:ext>
                  </a:extLst>
                </a:gridCol>
                <a:gridCol w="1942130">
                  <a:extLst>
                    <a:ext uri="{9D8B030D-6E8A-4147-A177-3AD203B41FA5}">
                      <a16:colId xmlns:a16="http://schemas.microsoft.com/office/drawing/2014/main" val="1226187067"/>
                    </a:ext>
                  </a:extLst>
                </a:gridCol>
              </a:tblGrid>
              <a:tr h="265576">
                <a:tc gridSpan="2">
                  <a:txBody>
                    <a:bodyPr/>
                    <a:lstStyle/>
                    <a:p>
                      <a:pPr algn="ctr"/>
                      <a:r>
                        <a:rPr lang="nl-NL" sz="1200" dirty="0">
                          <a:effectLst/>
                        </a:rPr>
                        <a:t>januari</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hMerge="1">
                  <a:txBody>
                    <a:bodyPr/>
                    <a:lstStyle/>
                    <a:p>
                      <a:endParaRPr lang="nl-NL"/>
                    </a:p>
                  </a:txBody>
                  <a:tcPr/>
                </a:tc>
                <a:extLst>
                  <a:ext uri="{0D108BD9-81ED-4DB2-BD59-A6C34878D82A}">
                    <a16:rowId xmlns:a16="http://schemas.microsoft.com/office/drawing/2014/main" val="2176221359"/>
                  </a:ext>
                </a:extLst>
              </a:tr>
              <a:tr h="265576">
                <a:tc>
                  <a:txBody>
                    <a:bodyPr/>
                    <a:lstStyle/>
                    <a:p>
                      <a:r>
                        <a:rPr lang="nl-NL" sz="1200" b="0" dirty="0">
                          <a:effectLst/>
                        </a:rPr>
                        <a:t>Natuurvrienden</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a:effectLst/>
                        </a:rPr>
                        <a:t>Activiteit</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162225948"/>
                  </a:ext>
                </a:extLst>
              </a:tr>
              <a:tr h="265576">
                <a:tc gridSpan="2">
                  <a:txBody>
                    <a:bodyPr/>
                    <a:lstStyle/>
                    <a:p>
                      <a:pPr algn="ctr"/>
                      <a:r>
                        <a:rPr lang="nl-NL" sz="1200" dirty="0">
                          <a:solidFill>
                            <a:schemeClr val="bg1"/>
                          </a:solidFill>
                          <a:effectLst/>
                        </a:rPr>
                        <a:t>februari</a:t>
                      </a:r>
                      <a:endParaRPr lang="nl-NL" sz="12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solidFill>
                      <a:schemeClr val="accent1"/>
                    </a:solidFill>
                  </a:tcPr>
                </a:tc>
                <a:tc hMerge="1">
                  <a:txBody>
                    <a:bodyPr/>
                    <a:lstStyle/>
                    <a:p>
                      <a:endParaRPr lang="nl-NL"/>
                    </a:p>
                  </a:txBody>
                  <a:tcPr/>
                </a:tc>
                <a:extLst>
                  <a:ext uri="{0D108BD9-81ED-4DB2-BD59-A6C34878D82A}">
                    <a16:rowId xmlns:a16="http://schemas.microsoft.com/office/drawing/2014/main" val="3137663949"/>
                  </a:ext>
                </a:extLst>
              </a:tr>
              <a:tr h="265576">
                <a:tc>
                  <a:txBody>
                    <a:bodyPr/>
                    <a:lstStyle/>
                    <a:p>
                      <a:r>
                        <a:rPr lang="nl-NL" sz="1200" b="0" dirty="0">
                          <a:effectLst/>
                        </a:rPr>
                        <a:t>Carnavalsvereniging de </a:t>
                      </a:r>
                      <a:r>
                        <a:rPr lang="nl-NL" sz="1200" b="0" dirty="0" err="1">
                          <a:effectLst/>
                        </a:rPr>
                        <a:t>Graasborgers</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209093716"/>
                  </a:ext>
                </a:extLst>
              </a:tr>
              <a:tr h="265576">
                <a:tc>
                  <a:txBody>
                    <a:bodyPr/>
                    <a:lstStyle/>
                    <a:p>
                      <a:r>
                        <a:rPr lang="nl-NL" sz="1200" b="0" dirty="0">
                          <a:effectLst/>
                        </a:rPr>
                        <a:t>Bond van Ouderen Mariaveld</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a:effectLst/>
                        </a:rPr>
                        <a:t>Lezingen</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3757878823"/>
                  </a:ext>
                </a:extLst>
              </a:tr>
              <a:tr h="265576">
                <a:tc gridSpan="2">
                  <a:txBody>
                    <a:bodyPr/>
                    <a:lstStyle/>
                    <a:p>
                      <a:pPr algn="ctr"/>
                      <a:r>
                        <a:rPr lang="nl-NL" sz="1200" dirty="0">
                          <a:solidFill>
                            <a:schemeClr val="bg1"/>
                          </a:solidFill>
                          <a:effectLst/>
                        </a:rPr>
                        <a:t>maart</a:t>
                      </a:r>
                      <a:endParaRPr lang="nl-NL" sz="12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solidFill>
                      <a:schemeClr val="accent1"/>
                    </a:solidFill>
                  </a:tcPr>
                </a:tc>
                <a:tc hMerge="1">
                  <a:txBody>
                    <a:bodyPr/>
                    <a:lstStyle/>
                    <a:p>
                      <a:endParaRPr lang="nl-NL"/>
                    </a:p>
                  </a:txBody>
                  <a:tcPr/>
                </a:tc>
                <a:extLst>
                  <a:ext uri="{0D108BD9-81ED-4DB2-BD59-A6C34878D82A}">
                    <a16:rowId xmlns:a16="http://schemas.microsoft.com/office/drawing/2014/main" val="97369511"/>
                  </a:ext>
                </a:extLst>
              </a:tr>
              <a:tr h="265576">
                <a:tc>
                  <a:txBody>
                    <a:bodyPr/>
                    <a:lstStyle/>
                    <a:p>
                      <a:pPr marL="0" algn="l" defTabSz="914400" rtl="0" eaLnBrk="1" latinLnBrk="0" hangingPunct="1"/>
                      <a:r>
                        <a:rPr lang="nl-NL" sz="1200" b="0" kern="1200" dirty="0">
                          <a:solidFill>
                            <a:schemeClr val="dk1"/>
                          </a:solidFill>
                          <a:effectLst/>
                        </a:rPr>
                        <a:t>Kinderkookschool</a:t>
                      </a:r>
                      <a:endParaRPr lang="nl-NL" sz="1200" b="0" kern="1200" dirty="0">
                        <a:solidFill>
                          <a:schemeClr val="dk1"/>
                        </a:solidFill>
                        <a:effectLst/>
                        <a:latin typeface="+mn-lt"/>
                        <a:ea typeface="+mn-ea"/>
                        <a:cs typeface="+mn-cs"/>
                      </a:endParaRPr>
                    </a:p>
                  </a:txBody>
                  <a:tcPr marL="34293" marR="34293" marT="0" marB="0"/>
                </a:tc>
                <a:tc>
                  <a:txBody>
                    <a:bodyPr/>
                    <a:lstStyle/>
                    <a:p>
                      <a:r>
                        <a:rPr lang="nl-NL" sz="1200" dirty="0">
                          <a:effectLst/>
                        </a:rPr>
                        <a:t>NL Doet</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3902819565"/>
                  </a:ext>
                </a:extLst>
              </a:tr>
              <a:tr h="265576">
                <a:tc>
                  <a:txBody>
                    <a:bodyPr/>
                    <a:lstStyle/>
                    <a:p>
                      <a:pPr marL="0" algn="l" defTabSz="914400" rtl="0" eaLnBrk="1" latinLnBrk="0" hangingPunct="1"/>
                      <a:r>
                        <a:rPr lang="nl-NL" sz="1200" b="0" kern="1200" dirty="0">
                          <a:solidFill>
                            <a:schemeClr val="dk1"/>
                          </a:solidFill>
                          <a:effectLst/>
                        </a:rPr>
                        <a:t>Bond van Ouderen Mariaveld</a:t>
                      </a:r>
                      <a:endParaRPr lang="nl-NL" sz="1200" b="0" kern="1200" dirty="0">
                        <a:solidFill>
                          <a:schemeClr val="dk1"/>
                        </a:solidFill>
                        <a:effectLst/>
                        <a:latin typeface="+mn-lt"/>
                        <a:ea typeface="+mn-ea"/>
                        <a:cs typeface="+mn-cs"/>
                      </a:endParaRPr>
                    </a:p>
                  </a:txBody>
                  <a:tcPr marL="34293" marR="34293" marT="0" marB="0"/>
                </a:tc>
                <a:tc>
                  <a:txBody>
                    <a:bodyPr/>
                    <a:lstStyle/>
                    <a:p>
                      <a:r>
                        <a:rPr lang="nl-NL" sz="1200" dirty="0">
                          <a:effectLst/>
                        </a:rPr>
                        <a:t>Jaarvergadering</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3349828201"/>
                  </a:ext>
                </a:extLst>
              </a:tr>
              <a:tr h="265576">
                <a:tc>
                  <a:txBody>
                    <a:bodyPr/>
                    <a:lstStyle/>
                    <a:p>
                      <a:pPr marL="0" algn="l" defTabSz="914400" rtl="0" eaLnBrk="1" latinLnBrk="0" hangingPunct="1"/>
                      <a:r>
                        <a:rPr lang="nl-NL" sz="1200" b="0" kern="1200" dirty="0">
                          <a:solidFill>
                            <a:schemeClr val="dk1"/>
                          </a:solidFill>
                          <a:effectLst/>
                        </a:rPr>
                        <a:t>Natuurvrienden</a:t>
                      </a:r>
                      <a:endParaRPr lang="nl-NL" sz="1200" b="0" kern="1200" dirty="0">
                        <a:solidFill>
                          <a:schemeClr val="dk1"/>
                        </a:solidFill>
                        <a:effectLst/>
                        <a:latin typeface="+mn-lt"/>
                        <a:ea typeface="+mn-ea"/>
                        <a:cs typeface="+mn-cs"/>
                      </a:endParaRPr>
                    </a:p>
                  </a:txBody>
                  <a:tcPr marL="34293" marR="34293" marT="0" marB="0"/>
                </a:tc>
                <a:tc>
                  <a:txBody>
                    <a:bodyPr/>
                    <a:lstStyle/>
                    <a:p>
                      <a:r>
                        <a:rPr lang="nl-NL" sz="1200" dirty="0">
                          <a:effectLst/>
                        </a:rPr>
                        <a:t>Activiteit</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848701195"/>
                  </a:ext>
                </a:extLst>
              </a:tr>
              <a:tr h="265576">
                <a:tc gridSpan="2">
                  <a:txBody>
                    <a:bodyPr/>
                    <a:lstStyle/>
                    <a:p>
                      <a:pPr algn="ctr"/>
                      <a:r>
                        <a:rPr lang="nl-NL" sz="1200" dirty="0">
                          <a:solidFill>
                            <a:schemeClr val="bg1"/>
                          </a:solidFill>
                          <a:effectLst/>
                        </a:rPr>
                        <a:t>april</a:t>
                      </a:r>
                      <a:endParaRPr lang="nl-NL" sz="12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solidFill>
                      <a:schemeClr val="accent1"/>
                    </a:solidFill>
                  </a:tcPr>
                </a:tc>
                <a:tc hMerge="1">
                  <a:txBody>
                    <a:bodyPr/>
                    <a:lstStyle/>
                    <a:p>
                      <a:endParaRPr lang="nl-NL"/>
                    </a:p>
                  </a:txBody>
                  <a:tcPr/>
                </a:tc>
                <a:extLst>
                  <a:ext uri="{0D108BD9-81ED-4DB2-BD59-A6C34878D82A}">
                    <a16:rowId xmlns:a16="http://schemas.microsoft.com/office/drawing/2014/main" val="473568888"/>
                  </a:ext>
                </a:extLst>
              </a:tr>
              <a:tr h="265576">
                <a:tc>
                  <a:txBody>
                    <a:bodyPr/>
                    <a:lstStyle/>
                    <a:p>
                      <a:r>
                        <a:rPr lang="nl-NL" sz="1200" b="0" dirty="0">
                          <a:effectLst/>
                        </a:rPr>
                        <a:t>Bridgeclub</a:t>
                      </a:r>
                      <a:r>
                        <a:rPr lang="nl-NL" sz="1200" dirty="0">
                          <a:effectLst/>
                        </a:rPr>
                        <a:t> </a:t>
                      </a:r>
                      <a:r>
                        <a:rPr lang="nl-NL" sz="1200" b="0" dirty="0">
                          <a:effectLst/>
                        </a:rPr>
                        <a:t>Susteren</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Kroegen drive</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3789323187"/>
                  </a:ext>
                </a:extLst>
              </a:tr>
              <a:tr h="265576">
                <a:tc gridSpan="2">
                  <a:txBody>
                    <a:bodyPr/>
                    <a:lstStyle/>
                    <a:p>
                      <a:pPr algn="ctr"/>
                      <a:r>
                        <a:rPr lang="nl-NL" sz="1200" dirty="0">
                          <a:solidFill>
                            <a:schemeClr val="bg1"/>
                          </a:solidFill>
                          <a:effectLst/>
                        </a:rPr>
                        <a:t>mei</a:t>
                      </a:r>
                      <a:endParaRPr lang="nl-NL" sz="12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solidFill>
                      <a:schemeClr val="accent1"/>
                    </a:solidFill>
                  </a:tcPr>
                </a:tc>
                <a:tc hMerge="1">
                  <a:txBody>
                    <a:bodyPr/>
                    <a:lstStyle/>
                    <a:p>
                      <a:endParaRPr lang="nl-NL"/>
                    </a:p>
                  </a:txBody>
                  <a:tcPr/>
                </a:tc>
                <a:extLst>
                  <a:ext uri="{0D108BD9-81ED-4DB2-BD59-A6C34878D82A}">
                    <a16:rowId xmlns:a16="http://schemas.microsoft.com/office/drawing/2014/main" val="1814534586"/>
                  </a:ext>
                </a:extLst>
              </a:tr>
              <a:tr h="265576">
                <a:tc>
                  <a:txBody>
                    <a:bodyPr/>
                    <a:lstStyle/>
                    <a:p>
                      <a:r>
                        <a:rPr lang="nl-NL" sz="1200" b="0" dirty="0">
                          <a:effectLst/>
                        </a:rPr>
                        <a:t>Bond van Ouderen Mariaveld</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err="1">
                          <a:effectLst/>
                        </a:rPr>
                        <a:t>Meiviering</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303941846"/>
                  </a:ext>
                </a:extLst>
              </a:tr>
              <a:tr h="265576">
                <a:tc>
                  <a:txBody>
                    <a:bodyPr/>
                    <a:lstStyle/>
                    <a:p>
                      <a:r>
                        <a:rPr lang="nl-NL" sz="1200" b="0" dirty="0" err="1">
                          <a:effectLst/>
                        </a:rPr>
                        <a:t>Sumadi</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a:effectLst/>
                        </a:rPr>
                        <a:t>Voorjaarsconcert</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1198838071"/>
                  </a:ext>
                </a:extLst>
              </a:tr>
              <a:tr h="265576">
                <a:tc>
                  <a:txBody>
                    <a:bodyPr/>
                    <a:lstStyle/>
                    <a:p>
                      <a:r>
                        <a:rPr lang="nl-NL" sz="1200" b="0" dirty="0">
                          <a:effectLst/>
                        </a:rPr>
                        <a:t>Natuurvrienden</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a:effectLst/>
                        </a:rPr>
                        <a:t>Activiteit</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4025671010"/>
                  </a:ext>
                </a:extLst>
              </a:tr>
              <a:tr h="265576">
                <a:tc gridSpan="2">
                  <a:txBody>
                    <a:bodyPr/>
                    <a:lstStyle/>
                    <a:p>
                      <a:pPr algn="ctr"/>
                      <a:r>
                        <a:rPr lang="nl-NL" sz="1200" dirty="0">
                          <a:solidFill>
                            <a:schemeClr val="bg1"/>
                          </a:solidFill>
                          <a:effectLst/>
                        </a:rPr>
                        <a:t>juni</a:t>
                      </a:r>
                      <a:endParaRPr lang="nl-NL" sz="12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solidFill>
                      <a:schemeClr val="accent1"/>
                    </a:solidFill>
                  </a:tcPr>
                </a:tc>
                <a:tc hMerge="1">
                  <a:txBody>
                    <a:bodyPr/>
                    <a:lstStyle/>
                    <a:p>
                      <a:endParaRPr lang="nl-NL"/>
                    </a:p>
                  </a:txBody>
                  <a:tcPr/>
                </a:tc>
                <a:extLst>
                  <a:ext uri="{0D108BD9-81ED-4DB2-BD59-A6C34878D82A}">
                    <a16:rowId xmlns:a16="http://schemas.microsoft.com/office/drawing/2014/main" val="2829836627"/>
                  </a:ext>
                </a:extLst>
              </a:tr>
              <a:tr h="265576">
                <a:tc>
                  <a:txBody>
                    <a:bodyPr/>
                    <a:lstStyle/>
                    <a:p>
                      <a:r>
                        <a:rPr lang="nl-NL" sz="1200" b="0" dirty="0">
                          <a:effectLst/>
                        </a:rPr>
                        <a:t>Bond van Ouderen Mariaveld</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Lezingen</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1711231283"/>
                  </a:ext>
                </a:extLst>
              </a:tr>
            </a:tbl>
          </a:graphicData>
        </a:graphic>
      </p:graphicFrame>
      <p:sp>
        <p:nvSpPr>
          <p:cNvPr id="5" name="Rectangle 1">
            <a:extLst>
              <a:ext uri="{FF2B5EF4-FFF2-40B4-BE49-F238E27FC236}">
                <a16:creationId xmlns:a16="http://schemas.microsoft.com/office/drawing/2014/main" id="{89DDE4DA-1B03-AE22-6E9B-CAA4FEA04877}"/>
              </a:ext>
            </a:extLst>
          </p:cNvPr>
          <p:cNvSpPr>
            <a:spLocks noChangeArrowheads="1"/>
          </p:cNvSpPr>
          <p:nvPr/>
        </p:nvSpPr>
        <p:spPr bwMode="auto">
          <a:xfrm>
            <a:off x="-4151677" y="0"/>
            <a:ext cx="26447432" cy="48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nl-NL"/>
          </a:p>
        </p:txBody>
      </p:sp>
      <p:graphicFrame>
        <p:nvGraphicFramePr>
          <p:cNvPr id="3" name="Tabel 2">
            <a:extLst>
              <a:ext uri="{FF2B5EF4-FFF2-40B4-BE49-F238E27FC236}">
                <a16:creationId xmlns:a16="http://schemas.microsoft.com/office/drawing/2014/main" id="{29023664-5662-EB80-2C32-A5E592745F95}"/>
              </a:ext>
            </a:extLst>
          </p:cNvPr>
          <p:cNvGraphicFramePr>
            <a:graphicFrameLocks noGrp="1"/>
          </p:cNvGraphicFramePr>
          <p:nvPr>
            <p:extLst>
              <p:ext uri="{D42A27DB-BD31-4B8C-83A1-F6EECF244321}">
                <p14:modId xmlns:p14="http://schemas.microsoft.com/office/powerpoint/2010/main" val="3211152880"/>
              </p:ext>
            </p:extLst>
          </p:nvPr>
        </p:nvGraphicFramePr>
        <p:xfrm>
          <a:off x="6180753" y="1162108"/>
          <a:ext cx="4304487" cy="4726142"/>
        </p:xfrm>
        <a:graphic>
          <a:graphicData uri="http://schemas.openxmlformats.org/drawingml/2006/table">
            <a:tbl>
              <a:tblPr firstRow="1" firstCol="1" bandRow="1">
                <a:tableStyleId>{B301B821-A1FF-4177-AEE7-76D212191A09}</a:tableStyleId>
              </a:tblPr>
              <a:tblGrid>
                <a:gridCol w="2450662">
                  <a:extLst>
                    <a:ext uri="{9D8B030D-6E8A-4147-A177-3AD203B41FA5}">
                      <a16:colId xmlns:a16="http://schemas.microsoft.com/office/drawing/2014/main" val="725856114"/>
                    </a:ext>
                  </a:extLst>
                </a:gridCol>
                <a:gridCol w="1853825">
                  <a:extLst>
                    <a:ext uri="{9D8B030D-6E8A-4147-A177-3AD203B41FA5}">
                      <a16:colId xmlns:a16="http://schemas.microsoft.com/office/drawing/2014/main" val="2444067186"/>
                    </a:ext>
                  </a:extLst>
                </a:gridCol>
              </a:tblGrid>
              <a:tr h="216000">
                <a:tc gridSpan="2">
                  <a:txBody>
                    <a:bodyPr/>
                    <a:lstStyle/>
                    <a:p>
                      <a:pPr algn="ctr"/>
                      <a:r>
                        <a:rPr lang="nl-NL" sz="1200" dirty="0">
                          <a:effectLst/>
                        </a:rPr>
                        <a:t>juli</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hMerge="1">
                  <a:txBody>
                    <a:bodyPr/>
                    <a:lstStyle/>
                    <a:p>
                      <a:endParaRPr lang="nl-NL"/>
                    </a:p>
                  </a:txBody>
                  <a:tcPr/>
                </a:tc>
                <a:extLst>
                  <a:ext uri="{0D108BD9-81ED-4DB2-BD59-A6C34878D82A}">
                    <a16:rowId xmlns:a16="http://schemas.microsoft.com/office/drawing/2014/main" val="1847502560"/>
                  </a:ext>
                </a:extLst>
              </a:tr>
              <a:tr h="216000">
                <a:tc>
                  <a:txBody>
                    <a:bodyPr/>
                    <a:lstStyle/>
                    <a:p>
                      <a:r>
                        <a:rPr lang="nl-NL" sz="1200" b="0" dirty="0">
                          <a:effectLst/>
                        </a:rPr>
                        <a:t>Harmonie</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Vakantie concert</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103529994"/>
                  </a:ext>
                </a:extLst>
              </a:tr>
              <a:tr h="216000">
                <a:tc>
                  <a:txBody>
                    <a:bodyPr/>
                    <a:lstStyle/>
                    <a:p>
                      <a:r>
                        <a:rPr lang="nl-NL" sz="1200" b="0" dirty="0">
                          <a:effectLst/>
                        </a:rPr>
                        <a:t>Kindervakantiewerk</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Hele week activiteiten</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4028267759"/>
                  </a:ext>
                </a:extLst>
              </a:tr>
              <a:tr h="190142">
                <a:tc gridSpan="2">
                  <a:txBody>
                    <a:bodyPr/>
                    <a:lstStyle/>
                    <a:p>
                      <a:pPr algn="ctr"/>
                      <a:r>
                        <a:rPr lang="nl-NL" sz="1200" dirty="0">
                          <a:solidFill>
                            <a:schemeClr val="bg1"/>
                          </a:solidFill>
                          <a:effectLst/>
                        </a:rPr>
                        <a:t>augustus</a:t>
                      </a:r>
                      <a:endParaRPr lang="nl-NL" sz="12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solidFill>
                      <a:schemeClr val="accent1"/>
                    </a:solidFill>
                  </a:tcPr>
                </a:tc>
                <a:tc hMerge="1">
                  <a:txBody>
                    <a:bodyPr/>
                    <a:lstStyle/>
                    <a:p>
                      <a:endParaRPr lang="nl-NL"/>
                    </a:p>
                  </a:txBody>
                  <a:tcPr/>
                </a:tc>
                <a:extLst>
                  <a:ext uri="{0D108BD9-81ED-4DB2-BD59-A6C34878D82A}">
                    <a16:rowId xmlns:a16="http://schemas.microsoft.com/office/drawing/2014/main" val="1563323766"/>
                  </a:ext>
                </a:extLst>
              </a:tr>
              <a:tr h="216000">
                <a:tc>
                  <a:txBody>
                    <a:bodyPr/>
                    <a:lstStyle/>
                    <a:p>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869145881"/>
                  </a:ext>
                </a:extLst>
              </a:tr>
              <a:tr h="216000">
                <a:tc gridSpan="2">
                  <a:txBody>
                    <a:bodyPr/>
                    <a:lstStyle/>
                    <a:p>
                      <a:pPr algn="ctr"/>
                      <a:r>
                        <a:rPr lang="nl-NL" sz="1200" dirty="0">
                          <a:solidFill>
                            <a:schemeClr val="bg1"/>
                          </a:solidFill>
                          <a:effectLst/>
                        </a:rPr>
                        <a:t>september</a:t>
                      </a:r>
                      <a:endParaRPr lang="nl-NL" sz="12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solidFill>
                      <a:schemeClr val="accent1"/>
                    </a:solidFill>
                  </a:tcPr>
                </a:tc>
                <a:tc hMerge="1">
                  <a:txBody>
                    <a:bodyPr/>
                    <a:lstStyle/>
                    <a:p>
                      <a:endParaRPr lang="nl-NL"/>
                    </a:p>
                  </a:txBody>
                  <a:tcPr/>
                </a:tc>
                <a:extLst>
                  <a:ext uri="{0D108BD9-81ED-4DB2-BD59-A6C34878D82A}">
                    <a16:rowId xmlns:a16="http://schemas.microsoft.com/office/drawing/2014/main" val="3778337807"/>
                  </a:ext>
                </a:extLst>
              </a:tr>
              <a:tr h="216000">
                <a:tc>
                  <a:txBody>
                    <a:bodyPr/>
                    <a:lstStyle/>
                    <a:p>
                      <a:r>
                        <a:rPr lang="nl-NL" sz="1200" b="0" dirty="0">
                          <a:effectLst/>
                        </a:rPr>
                        <a:t>Kinderkookschool </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Burendag</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4273548784"/>
                  </a:ext>
                </a:extLst>
              </a:tr>
              <a:tr h="216000">
                <a:tc>
                  <a:txBody>
                    <a:bodyPr/>
                    <a:lstStyle/>
                    <a:p>
                      <a:r>
                        <a:rPr lang="nl-NL" sz="1200" b="0" dirty="0">
                          <a:effectLst/>
                        </a:rPr>
                        <a:t>Natuurvrienden</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a:effectLst/>
                        </a:rPr>
                        <a:t>Activiteit</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3441827572"/>
                  </a:ext>
                </a:extLst>
              </a:tr>
              <a:tr h="216000">
                <a:tc gridSpan="2">
                  <a:txBody>
                    <a:bodyPr/>
                    <a:lstStyle/>
                    <a:p>
                      <a:pPr algn="ctr"/>
                      <a:r>
                        <a:rPr lang="nl-NL" sz="1200" dirty="0">
                          <a:solidFill>
                            <a:schemeClr val="bg1"/>
                          </a:solidFill>
                          <a:effectLst/>
                        </a:rPr>
                        <a:t>oktober</a:t>
                      </a:r>
                      <a:endParaRPr lang="nl-NL" sz="12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solidFill>
                      <a:schemeClr val="accent1"/>
                    </a:solidFill>
                  </a:tcPr>
                </a:tc>
                <a:tc hMerge="1">
                  <a:txBody>
                    <a:bodyPr/>
                    <a:lstStyle/>
                    <a:p>
                      <a:endParaRPr lang="nl-NL"/>
                    </a:p>
                  </a:txBody>
                  <a:tcPr/>
                </a:tc>
                <a:extLst>
                  <a:ext uri="{0D108BD9-81ED-4DB2-BD59-A6C34878D82A}">
                    <a16:rowId xmlns:a16="http://schemas.microsoft.com/office/drawing/2014/main" val="245294905"/>
                  </a:ext>
                </a:extLst>
              </a:tr>
              <a:tr h="216000">
                <a:tc>
                  <a:txBody>
                    <a:bodyPr/>
                    <a:lstStyle/>
                    <a:p>
                      <a:r>
                        <a:rPr lang="nl-NL" sz="1200" b="0" dirty="0">
                          <a:effectLst/>
                        </a:rPr>
                        <a:t>Harmonie </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Cecilia feest</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1026973839"/>
                  </a:ext>
                </a:extLst>
              </a:tr>
              <a:tr h="216000">
                <a:tc>
                  <a:txBody>
                    <a:bodyPr/>
                    <a:lstStyle/>
                    <a:p>
                      <a:r>
                        <a:rPr lang="nl-NL" sz="1200" b="0" dirty="0">
                          <a:effectLst/>
                        </a:rPr>
                        <a:t>Bond van Ouderen Mariaveld</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a:effectLst/>
                        </a:rPr>
                        <a:t>Feestmiddag</a:t>
                      </a:r>
                      <a:endParaRPr lang="nl-NL" sz="120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1951783340"/>
                  </a:ext>
                </a:extLst>
              </a:tr>
              <a:tr h="216000">
                <a:tc gridSpan="2">
                  <a:txBody>
                    <a:bodyPr/>
                    <a:lstStyle/>
                    <a:p>
                      <a:pPr algn="ctr"/>
                      <a:r>
                        <a:rPr lang="nl-NL" sz="1200" dirty="0">
                          <a:solidFill>
                            <a:schemeClr val="bg1"/>
                          </a:solidFill>
                          <a:effectLst/>
                        </a:rPr>
                        <a:t>november</a:t>
                      </a:r>
                      <a:endParaRPr lang="nl-NL" sz="12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solidFill>
                      <a:schemeClr val="accent1"/>
                    </a:solidFill>
                  </a:tcPr>
                </a:tc>
                <a:tc hMerge="1">
                  <a:txBody>
                    <a:bodyPr/>
                    <a:lstStyle/>
                    <a:p>
                      <a:endParaRPr lang="nl-NL"/>
                    </a:p>
                  </a:txBody>
                  <a:tcPr/>
                </a:tc>
                <a:extLst>
                  <a:ext uri="{0D108BD9-81ED-4DB2-BD59-A6C34878D82A}">
                    <a16:rowId xmlns:a16="http://schemas.microsoft.com/office/drawing/2014/main" val="3966921369"/>
                  </a:ext>
                </a:extLst>
              </a:tr>
              <a:tr h="216000">
                <a:tc>
                  <a:txBody>
                    <a:bodyPr/>
                    <a:lstStyle/>
                    <a:p>
                      <a:r>
                        <a:rPr lang="nl-NL" sz="1200" b="0" dirty="0">
                          <a:effectLst/>
                        </a:rPr>
                        <a:t>Bond van Ouderen Mariaveld</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Lezingen</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3856771049"/>
                  </a:ext>
                </a:extLst>
              </a:tr>
              <a:tr h="216000">
                <a:tc>
                  <a:txBody>
                    <a:bodyPr/>
                    <a:lstStyle/>
                    <a:p>
                      <a:r>
                        <a:rPr lang="nl-NL" sz="1200" b="0" dirty="0">
                          <a:effectLst/>
                        </a:rPr>
                        <a:t>Natuurvrienden</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Activiteit</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1169189840"/>
                  </a:ext>
                </a:extLst>
              </a:tr>
              <a:tr h="216000">
                <a:tc>
                  <a:txBody>
                    <a:bodyPr/>
                    <a:lstStyle/>
                    <a:p>
                      <a:r>
                        <a:rPr lang="nl-NL" sz="1200" b="0" dirty="0">
                          <a:effectLst/>
                        </a:rPr>
                        <a:t>Hengelsportvereniging</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Feestavond</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3594852160"/>
                  </a:ext>
                </a:extLst>
              </a:tr>
              <a:tr h="216000">
                <a:tc gridSpan="2">
                  <a:txBody>
                    <a:bodyPr/>
                    <a:lstStyle/>
                    <a:p>
                      <a:pPr algn="ctr"/>
                      <a:r>
                        <a:rPr lang="nl-NL" sz="1200" dirty="0">
                          <a:solidFill>
                            <a:schemeClr val="bg1"/>
                          </a:solidFill>
                          <a:effectLst/>
                        </a:rPr>
                        <a:t>december</a:t>
                      </a:r>
                      <a:endParaRPr lang="nl-NL" sz="1200" dirty="0">
                        <a:solidFill>
                          <a:schemeClr val="bg1"/>
                        </a:solidFill>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solidFill>
                      <a:schemeClr val="accent1"/>
                    </a:solidFill>
                  </a:tcPr>
                </a:tc>
                <a:tc hMerge="1">
                  <a:txBody>
                    <a:bodyPr/>
                    <a:lstStyle/>
                    <a:p>
                      <a:endParaRPr lang="nl-NL"/>
                    </a:p>
                  </a:txBody>
                  <a:tcPr/>
                </a:tc>
                <a:extLst>
                  <a:ext uri="{0D108BD9-81ED-4DB2-BD59-A6C34878D82A}">
                    <a16:rowId xmlns:a16="http://schemas.microsoft.com/office/drawing/2014/main" val="1106209321"/>
                  </a:ext>
                </a:extLst>
              </a:tr>
              <a:tr h="216000">
                <a:tc>
                  <a:txBody>
                    <a:bodyPr/>
                    <a:lstStyle/>
                    <a:p>
                      <a:r>
                        <a:rPr lang="nl-NL" sz="1200" b="0" dirty="0">
                          <a:effectLst/>
                        </a:rPr>
                        <a:t>Bridgeclub Susteren</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Kerstdrive </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3387434218"/>
                  </a:ext>
                </a:extLst>
              </a:tr>
              <a:tr h="216000">
                <a:tc>
                  <a:txBody>
                    <a:bodyPr/>
                    <a:lstStyle/>
                    <a:p>
                      <a:r>
                        <a:rPr lang="nl-NL" sz="1200" b="0" dirty="0">
                          <a:effectLst/>
                        </a:rPr>
                        <a:t>Bond van Ouderen Mariaveld</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Kerstviering</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1214740423"/>
                  </a:ext>
                </a:extLst>
              </a:tr>
              <a:tr h="216000">
                <a:tc>
                  <a:txBody>
                    <a:bodyPr/>
                    <a:lstStyle/>
                    <a:p>
                      <a:r>
                        <a:rPr lang="nl-NL" sz="1200" b="0" dirty="0">
                          <a:effectLst/>
                        </a:rPr>
                        <a:t>Harmonie</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Kerstconcert</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638596403"/>
                  </a:ext>
                </a:extLst>
              </a:tr>
              <a:tr h="216000">
                <a:tc>
                  <a:txBody>
                    <a:bodyPr/>
                    <a:lstStyle/>
                    <a:p>
                      <a:r>
                        <a:rPr lang="nl-NL" sz="1200" b="0" dirty="0" err="1">
                          <a:effectLst/>
                        </a:rPr>
                        <a:t>Sumadi</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Kerstconcert</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1205216915"/>
                  </a:ext>
                </a:extLst>
              </a:tr>
              <a:tr h="216000">
                <a:tc>
                  <a:txBody>
                    <a:bodyPr/>
                    <a:lstStyle/>
                    <a:p>
                      <a:r>
                        <a:rPr lang="nl-NL" sz="1200" b="0" dirty="0">
                          <a:effectLst/>
                        </a:rPr>
                        <a:t>Hengelsportvereniging</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Algemene ledenvergadering</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2686101110"/>
                  </a:ext>
                </a:extLst>
              </a:tr>
              <a:tr h="216000">
                <a:tc>
                  <a:txBody>
                    <a:bodyPr/>
                    <a:lstStyle/>
                    <a:p>
                      <a:r>
                        <a:rPr lang="nl-NL" sz="1200" b="0" dirty="0">
                          <a:effectLst/>
                        </a:rPr>
                        <a:t>Natuurvrienden</a:t>
                      </a:r>
                      <a:endParaRPr lang="nl-NL" sz="1200" b="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tc>
                  <a:txBody>
                    <a:bodyPr/>
                    <a:lstStyle/>
                    <a:p>
                      <a:r>
                        <a:rPr lang="nl-NL" sz="1200" dirty="0">
                          <a:effectLst/>
                        </a:rPr>
                        <a:t>Activiteit</a:t>
                      </a:r>
                      <a:endParaRPr lang="nl-NL"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34293" marR="34293" marT="0" marB="0"/>
                </a:tc>
                <a:extLst>
                  <a:ext uri="{0D108BD9-81ED-4DB2-BD59-A6C34878D82A}">
                    <a16:rowId xmlns:a16="http://schemas.microsoft.com/office/drawing/2014/main" val="1983478423"/>
                  </a:ext>
                </a:extLst>
              </a:tr>
            </a:tbl>
          </a:graphicData>
        </a:graphic>
      </p:graphicFrame>
    </p:spTree>
    <p:extLst>
      <p:ext uri="{BB962C8B-B14F-4D97-AF65-F5344CB8AC3E}">
        <p14:creationId xmlns:p14="http://schemas.microsoft.com/office/powerpoint/2010/main" val="214542088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776</TotalTime>
  <Words>1606</Words>
  <Application>Microsoft Macintosh PowerPoint</Application>
  <PresentationFormat>Breedbeeld</PresentationFormat>
  <Paragraphs>512</Paragraphs>
  <Slides>17</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Calibri Light</vt:lpstr>
      <vt:lpstr>Verdana</vt:lpstr>
      <vt:lpstr>Kantoorthema</vt:lpstr>
      <vt:lpstr>Presentatie voortgang MFA Susteren</vt:lpstr>
      <vt:lpstr>PowerPoint-presentatie</vt:lpstr>
      <vt:lpstr>Waar staan we nu? </vt:lpstr>
      <vt:lpstr>Constateringen  1</vt:lpstr>
      <vt:lpstr>Constateringen  2</vt:lpstr>
      <vt:lpstr> Wensen ten aanzien van MFA</vt:lpstr>
      <vt:lpstr>Mogelijke bezetting</vt:lpstr>
      <vt:lpstr>Mogelijke wekelijkse bezetting</vt:lpstr>
      <vt:lpstr>Mogelijke jaarlijkse bezetting</vt:lpstr>
      <vt:lpstr>Behoefte aan ruimte in de gewenste situatie</vt:lpstr>
      <vt:lpstr>Behoefte aan ruimte in de gewenste situatie</vt:lpstr>
      <vt:lpstr>Behoefte aan ruimte in de gewenste situatie</vt:lpstr>
      <vt:lpstr>PowerPoint-presentatie</vt:lpstr>
      <vt:lpstr> Vervolgstappen</vt:lpstr>
      <vt:lpstr>Risico’s en uitdagingen</vt:lpstr>
      <vt:lpstr>Hoe verder?</vt:lpstr>
      <vt:lpstr>Mogelijkheden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voortgang MFC Susteren</dc:title>
  <dc:creator>Nick Grootjans</dc:creator>
  <cp:lastModifiedBy>Nick Grootjans</cp:lastModifiedBy>
  <cp:revision>9</cp:revision>
  <dcterms:created xsi:type="dcterms:W3CDTF">2022-09-18T10:53:46Z</dcterms:created>
  <dcterms:modified xsi:type="dcterms:W3CDTF">2022-09-27T13:08:46Z</dcterms:modified>
</cp:coreProperties>
</file>